
<file path=[Content_Types].xml><?xml version="1.0" encoding="utf-8"?>
<Types xmlns="http://schemas.openxmlformats.org/package/2006/content-types">
  <Default ContentType="application/vnd.openxmlformats-officedocument.oleObject" Extension="bin"/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8288000" cy="10287000"/>
  <p:notesSz cx="6858000" cy="9144000"/>
  <p:embeddedFontLst>
    <p:embeddedFont>
      <p:font typeface="Aileron Italics" charset="1" panose="00000500000000000000"/>
      <p:regular r:id="rId30"/>
    </p:embeddedFont>
    <p:embeddedFont>
      <p:font typeface="Glacial Indifference" charset="1" panose="00000000000000000000"/>
      <p:regular r:id="rId31"/>
    </p:embeddedFont>
    <p:embeddedFont>
      <p:font typeface="Aileron Bold" charset="1" panose="00000800000000000000"/>
      <p:regular r:id="rId35"/>
    </p:embeddedFont>
    <p:embeddedFont>
      <p:font typeface="Aileron" charset="1" panose="00000500000000000000"/>
      <p:regular r:id="rId37"/>
    </p:embeddedFont>
    <p:embeddedFont>
      <p:font typeface="Canva Sans" charset="1" panose="020B0503030501040103"/>
      <p:regular r:id="rId39"/>
    </p:embeddedFont>
    <p:embeddedFont>
      <p:font typeface="Canva Sans Bold" charset="1" panose="020B0803030501040103"/>
      <p:regular r:id="rId40"/>
    </p:embeddedFont>
    <p:embeddedFont>
      <p:font typeface="Aileron Bold Italics" charset="1" panose="00000800000000000000"/>
      <p:regular r:id="rId43"/>
    </p:embeddedFont>
    <p:embeddedFont>
      <p:font typeface="Glacial Indifference Bold" charset="1" panose="00000800000000000000"/>
      <p:regular r:id="rId44"/>
    </p:embeddedFont>
    <p:embeddedFont>
      <p:font typeface="Telegraf" charset="1" panose="00000500000000000000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notesMasters/notesMaster1.xml" Type="http://schemas.openxmlformats.org/officeDocument/2006/relationships/notesMaster"/><Relationship Id="rId33" Target="theme/theme2.xml" Type="http://schemas.openxmlformats.org/officeDocument/2006/relationships/theme"/><Relationship Id="rId34" Target="notesSlides/notesSlide1.xml" Type="http://schemas.openxmlformats.org/officeDocument/2006/relationships/notesSlide"/><Relationship Id="rId35" Target="fonts/font35.fntdata" Type="http://schemas.openxmlformats.org/officeDocument/2006/relationships/font"/><Relationship Id="rId36" Target="notesSlides/notesSlide2.xml" Type="http://schemas.openxmlformats.org/officeDocument/2006/relationships/notesSlide"/><Relationship Id="rId37" Target="fonts/font37.fntdata" Type="http://schemas.openxmlformats.org/officeDocument/2006/relationships/font"/><Relationship Id="rId38" Target="notesSlides/notesSlide3.xml" Type="http://schemas.openxmlformats.org/officeDocument/2006/relationships/notesSlide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notesSlides/notesSlide4.xml" Type="http://schemas.openxmlformats.org/officeDocument/2006/relationships/notesSlide"/><Relationship Id="rId42" Target="notesSlides/notesSlide5.xml" Type="http://schemas.openxmlformats.org/officeDocument/2006/relationships/notesSlide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notesSlides/notesSlide6.xml" Type="http://schemas.openxmlformats.org/officeDocument/2006/relationships/notesSlide"/><Relationship Id="rId46" Target="notesSlides/notesSlide7.xml" Type="http://schemas.openxmlformats.org/officeDocument/2006/relationships/notesSlide"/><Relationship Id="rId47" Target="fonts/font47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Closing the women’s health data gap through realworld cycle data</a:t>
            </a:r>
          </a:p>
          <a:p>
            <a:r>
              <a:rPr lang="en-US"/>
              <a:t>Increasing menstrual health literacy</a:t>
            </a:r>
          </a:p>
          <a:p>
            <a:r>
              <a:rPr lang="en-US"/>
              <a:t>Advancing digital infrastructure for an underfunded healthcare segment</a:t>
            </a:r>
          </a:p>
          <a:p>
            <a:r>
              <a:rPr lang="en-US"/>
              <a:t/>
            </a:r>
          </a:p>
          <a:p>
            <a:r>
              <a:rPr lang="en-US"/>
              <a:t>mpact Metrics Embedded in Product</a:t>
            </a:r>
          </a:p>
          <a:p>
            <a:r>
              <a:rPr lang="en-US"/>
              <a:t>% reduction in self-reported PMS symptoms</a:t>
            </a:r>
          </a:p>
          <a:p>
            <a:r>
              <a:rPr lang="en-US"/>
              <a:t>Improvement in cycle literacy score</a:t>
            </a:r>
          </a:p>
          <a:p>
            <a:r>
              <a:rPr lang="en-US"/>
              <a:t>30-day retention as value proxy</a:t>
            </a:r>
          </a:p>
          <a:p>
            <a:r>
              <a:rPr lang="en-US"/>
              <a:t>NPS &amp; behavioral adherence rate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EASY</a:t>
            </a:r>
          </a:p>
          <a:p>
            <a:r>
              <a:rPr lang="en-US"/>
              <a:t/>
            </a:r>
          </a:p>
          <a:p>
            <a:r>
              <a:rPr lang="en-US"/>
              <a:t>RE-IMAGINED FUTURE FOR WOMENS HEALTH. </a:t>
            </a:r>
          </a:p>
          <a:p>
            <a:r>
              <a:rPr lang="en-US"/>
              <a:t/>
            </a:r>
          </a:p>
          <a:p>
            <a:r>
              <a:rPr lang="en-US"/>
              <a:t>INNOVATION </a:t>
            </a:r>
          </a:p>
          <a:p>
            <a:r>
              <a:rPr lang="en-US"/>
              <a:t/>
            </a:r>
          </a:p>
          <a:p>
            <a:r>
              <a:rPr lang="en-US"/>
              <a:t>DRASTIC CHANGE </a:t>
            </a:r>
          </a:p>
          <a:p>
            <a:r>
              <a:rPr lang="en-US"/>
              <a:t/>
            </a:r>
          </a:p>
          <a:p>
            <a:r>
              <a:rPr lang="en-US"/>
              <a:t>NEW WAY OF LIFE. </a:t>
            </a:r>
          </a:p>
          <a:p>
            <a:r>
              <a:rPr lang="en-US"/>
              <a:t/>
            </a:r>
          </a:p>
          <a:p>
            <a:r>
              <a:rPr lang="en-US"/>
              <a:t>SCIENTIFIC FACT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replace with icons so less words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make visuals better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make it go higher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“We are raising €250K pre-seed to validate our engine, clinical backbone, and early user behaviour. This sets us up for a strong Seed round once traction is proven.”</a:t>
            </a:r>
          </a:p>
          <a:p>
            <a:r>
              <a:rPr lang="en-US"/>
              <a:t/>
            </a:r>
          </a:p>
          <a:p>
            <a:r>
              <a:rPr lang="en-US"/>
              <a:t>ASK KANIKA FOR PRE-SEED</a:t>
            </a:r>
          </a:p>
          <a:p>
            <a:r>
              <a:rPr lang="en-US"/>
              <a:t/>
            </a:r>
          </a:p>
          <a:p>
            <a:r>
              <a:rPr lang="en-US"/>
              <a:t>GROWTH AND FUNDRISING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https://www.linkedin.com/in/pilar-gonzalez-522564240/" TargetMode="External" Type="http://schemas.openxmlformats.org/officeDocument/2006/relationships/hyperlink"/><Relationship Id="rId6" Target="https://www.linkedin.com/in/lucia-cebrian-7333b829a/" TargetMode="External" Type="http://schemas.openxmlformats.org/officeDocument/2006/relationships/hyperlink"/><Relationship Id="rId7" Target="https://www.linkedin.com/in/maria-paula-garz%C3%B3n-9410242b0/" TargetMode="External" Type="http://schemas.openxmlformats.org/officeDocument/2006/relationships/hyperlink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4.png" Type="http://schemas.openxmlformats.org/officeDocument/2006/relationships/image"/><Relationship Id="rId4" Target="../media/image37.png" Type="http://schemas.openxmlformats.org/officeDocument/2006/relationships/image"/><Relationship Id="rId5" Target="../media/image38.png" Type="http://schemas.openxmlformats.org/officeDocument/2006/relationships/image"/><Relationship Id="rId6" Target="../media/image39.png" Type="http://schemas.openxmlformats.org/officeDocument/2006/relationships/image"/><Relationship Id="rId7" Target="../media/image40.png" Type="http://schemas.openxmlformats.org/officeDocument/2006/relationships/image"/><Relationship Id="rId8" Target="../media/image4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42.jpeg" Type="http://schemas.openxmlformats.org/officeDocument/2006/relationships/image"/><Relationship Id="rId4" Target="https://www.linkedin.com/in/pilar-gonzalez-522564240/" TargetMode="External" Type="http://schemas.openxmlformats.org/officeDocument/2006/relationships/hyperlink"/><Relationship Id="rId5" Target="../media/image43.jpeg" Type="http://schemas.openxmlformats.org/officeDocument/2006/relationships/image"/><Relationship Id="rId6" Target="../media/image44.jpeg" Type="http://schemas.openxmlformats.org/officeDocument/2006/relationships/image"/><Relationship Id="rId7" Target="https://www.linkedin.com/in/lucia-cebrian-7333b829a/" TargetMode="External" Type="http://schemas.openxmlformats.org/officeDocument/2006/relationships/hyperlink"/><Relationship Id="rId8" Target="../media/image45.jpeg" Type="http://schemas.openxmlformats.org/officeDocument/2006/relationships/image"/><Relationship Id="rId9" Target="https://www.linkedin.com/in/maria-paula-garz%C3%B3n-9410242b0/" TargetMode="External" Type="http://schemas.openxmlformats.org/officeDocument/2006/relationships/hyperlink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www.linkedin.com/in/beatriz-serrano-sordo/?locale=en" TargetMode="External" Type="http://schemas.openxmlformats.org/officeDocument/2006/relationships/hyperlink"/><Relationship Id="rId11" Target="../media/image49.jpeg" Type="http://schemas.openxmlformats.org/officeDocument/2006/relationships/image"/><Relationship Id="rId12" Target="https://www.linkedin.com/in/constanzaramirezmilli/" TargetMode="External" Type="http://schemas.openxmlformats.org/officeDocument/2006/relationships/hyperlink"/><Relationship Id="rId13" Target="../media/image50.png" Type="http://schemas.openxmlformats.org/officeDocument/2006/relationships/image"/><Relationship Id="rId14" Target="https://www.linkedin.com/in/claramirandae/" TargetMode="External" Type="http://schemas.openxmlformats.org/officeDocument/2006/relationships/hyperlink"/><Relationship Id="rId15" Target="../media/image4.png" Type="http://schemas.openxmlformats.org/officeDocument/2006/relationships/image"/><Relationship Id="rId2" Target="../media/image43.jpeg" Type="http://schemas.openxmlformats.org/officeDocument/2006/relationships/image"/><Relationship Id="rId3" Target="../media/image46.png" Type="http://schemas.openxmlformats.org/officeDocument/2006/relationships/image"/><Relationship Id="rId4" Target="https://www.linkedin.com/in/kanika-pandey-959aa3a/" TargetMode="External" Type="http://schemas.openxmlformats.org/officeDocument/2006/relationships/hyperlink"/><Relationship Id="rId5" Target="https://www.linkedin.com/in/kanika-pandey-959aa3a/" TargetMode="External" Type="http://schemas.openxmlformats.org/officeDocument/2006/relationships/hyperlink"/><Relationship Id="rId6" Target="../media/image47.png" Type="http://schemas.openxmlformats.org/officeDocument/2006/relationships/image"/><Relationship Id="rId7" Target="https://www.linkedin.com/in/juanjosecebrian/" TargetMode="External" Type="http://schemas.openxmlformats.org/officeDocument/2006/relationships/hyperlink"/><Relationship Id="rId8" Target="https://www.linkedin.com/in/juanjosecebrian/" TargetMode="External" Type="http://schemas.openxmlformats.org/officeDocument/2006/relationships/hyperlink"/><Relationship Id="rId9" Target="../media/image48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5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Relationship Id="rId3" Target="../embeddings/oleObject1.bin" Type="http://schemas.openxmlformats.org/officeDocument/2006/relationships/oleObject"/><Relationship Id="rId4" Target="../media/image4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embeddings/oleObject2.bin" Type="http://schemas.openxmlformats.org/officeDocument/2006/relationships/oleObject"/><Relationship Id="rId4" Target="../media/image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Relationship Id="rId3" Target="../embeddings/oleObject3.bin" Type="http://schemas.openxmlformats.org/officeDocument/2006/relationships/oleObject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Relationship Id="rId6" Target="../media/image1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1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png" Type="http://schemas.openxmlformats.org/officeDocument/2006/relationships/image"/><Relationship Id="rId11" Target="../media/image24.png" Type="http://schemas.openxmlformats.org/officeDocument/2006/relationships/image"/><Relationship Id="rId2" Target="../notesSlides/notesSlide4.xml" Type="http://schemas.openxmlformats.org/officeDocument/2006/relationships/notesSlid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Relationship Id="rId7" Target="../media/image21.png" Type="http://schemas.openxmlformats.org/officeDocument/2006/relationships/image"/><Relationship Id="rId8" Target="../media/image22.pn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34.png" Type="http://schemas.openxmlformats.org/officeDocument/2006/relationships/image"/><Relationship Id="rId14" Target="../media/image35.svg" Type="http://schemas.openxmlformats.org/officeDocument/2006/relationships/image"/><Relationship Id="rId2" Target="../notesSlides/notesSlide5.xml" Type="http://schemas.openxmlformats.org/officeDocument/2006/relationships/notesSlid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png" Type="http://schemas.openxmlformats.org/officeDocument/2006/relationships/image"/><Relationship Id="rId6" Target="../media/image28.png" Type="http://schemas.openxmlformats.org/officeDocument/2006/relationships/image"/><Relationship Id="rId7" Target="../media/image4.png" Type="http://schemas.openxmlformats.org/officeDocument/2006/relationships/image"/><Relationship Id="rId8" Target="../media/image29.pn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142" t="0" r="-4414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>
              <a:alphaModFix amt="79000"/>
            </a:blip>
            <a:stretch>
              <a:fillRect l="-41447" t="-60596" r="-41447" b="-441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493493" y="4053064"/>
            <a:ext cx="1997239" cy="2180872"/>
          </a:xfrm>
          <a:custGeom>
            <a:avLst/>
            <a:gdLst/>
            <a:ahLst/>
            <a:cxnLst/>
            <a:rect r="r" b="b" t="t" l="l"/>
            <a:pathLst>
              <a:path h="2180872" w="1997239">
                <a:moveTo>
                  <a:pt x="0" y="0"/>
                </a:moveTo>
                <a:lnTo>
                  <a:pt x="1997239" y="0"/>
                </a:lnTo>
                <a:lnTo>
                  <a:pt x="1997239" y="2180872"/>
                </a:lnTo>
                <a:lnTo>
                  <a:pt x="0" y="21808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388" t="-12028" r="-17075" b="-12028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039734"/>
            <a:ext cx="3228156" cy="372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i="true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nutrisynccollective.com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799414" y="4884793"/>
            <a:ext cx="6476349" cy="888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58"/>
              </a:lnSpc>
            </a:pPr>
            <a:r>
              <a:rPr lang="en-US" sz="8276" spc="1051">
                <a:solidFill>
                  <a:srgbClr val="F4F1E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404145" y="6830409"/>
            <a:ext cx="6530190" cy="554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1"/>
              </a:lnSpc>
              <a:spcBef>
                <a:spcPct val="0"/>
              </a:spcBef>
            </a:pPr>
            <a:r>
              <a:rPr lang="en-US" sz="3236" spc="307">
                <a:solidFill>
                  <a:srgbClr val="F4F1E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HORMONAL CARE MADE EASY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808912" y="8885557"/>
            <a:ext cx="1906993" cy="372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i="true" u="sng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  <a:hlinkClick r:id="rId5" tooltip="https://www.linkedin.com/in/pilar-gonzalez-522564240/"/>
              </a:rPr>
              <a:t>Pilar Gonzalez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481466" y="8885557"/>
            <a:ext cx="1801300" cy="372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i="true" u="sng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  <a:hlinkClick r:id="rId6" tooltip="https://www.linkedin.com/in/lucia-cebrian-7333b829a/"/>
              </a:rPr>
              <a:t>Lucia Cebrian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048326" y="8885557"/>
            <a:ext cx="2481242" cy="372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i="true" u="sng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  <a:hlinkClick r:id="rId7" tooltip="https://www.linkedin.com/in/maria-paula-garz%C3%B3n-9410242b0/"/>
              </a:rPr>
              <a:t>Maria Paula Garzon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029026" y="990600"/>
            <a:ext cx="4230274" cy="372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i="true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contact@</a:t>
            </a:r>
            <a:r>
              <a:rPr lang="en-US" sz="2200" i="true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nutrisynccollective.com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388" t="-12028" r="-17075" b="-12028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787611" y="1914030"/>
            <a:ext cx="16230600" cy="0"/>
          </a:xfrm>
          <a:prstGeom prst="line">
            <a:avLst/>
          </a:prstGeom>
          <a:ln cap="flat" w="38100">
            <a:gradFill>
              <a:gsLst>
                <a:gs pos="15000">
                  <a:srgbClr val="F8AD00">
                    <a:alpha val="100000"/>
                  </a:srgbClr>
                </a:gs>
                <a:gs pos="50000">
                  <a:srgbClr val="E13333">
                    <a:alpha val="100000"/>
                  </a:srgbClr>
                </a:gs>
                <a:gs pos="85000">
                  <a:srgbClr val="3992FF">
                    <a:alpha val="100000"/>
                  </a:srgbClr>
                </a:gs>
              </a:gsLst>
              <a:lin ang="18900000"/>
            </a:gra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-208450" y="2215267"/>
            <a:ext cx="5709144" cy="570914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AE00">
                <a:alpha val="40000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808058" y="2322726"/>
            <a:ext cx="5709144" cy="570914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65026">
                <a:alpha val="40000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21908" y="3636646"/>
            <a:ext cx="5645243" cy="25946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Testflight &amp; Playstore launch 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 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CTO hired, first €4.99 subscriptions live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 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Apple HealthKit (M2)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 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AI personalisation engine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2 clinical partners signed, B2B pilot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 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GDPR health data architecture </a:t>
            </a:r>
          </a:p>
          <a:p>
            <a:pPr algn="l">
              <a:lnSpc>
                <a:spcPts val="2940"/>
              </a:lnSpc>
            </a:pPr>
            <a:r>
              <a:rPr lang="en-US" sz="21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Target: 3.5K+ users €20K MRR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920912" y="2858478"/>
            <a:ext cx="3483437" cy="73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6"/>
              </a:lnSpc>
            </a:pPr>
            <a:r>
              <a:rPr lang="en-US" b="true" sz="3200" spc="-278">
                <a:solidFill>
                  <a:srgbClr val="E65026"/>
                </a:solidFill>
                <a:latin typeface="Aileron Bold"/>
                <a:ea typeface="Aileron Bold"/>
                <a:cs typeface="Aileron Bold"/>
                <a:sym typeface="Aileron Bold"/>
              </a:rPr>
              <a:t> M13-24 ACTIVE DEEP TECH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526953" y="3670444"/>
            <a:ext cx="4660282" cy="25946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Conversational AI companion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Premium tier live €12.99 live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Predictive hormonal modelling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 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UK + Australia + Portugual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 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10 B2B, 5 clinical partners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 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Perimenopause tracking </a:t>
            </a:r>
          </a:p>
          <a:p>
            <a:pPr algn="l">
              <a:lnSpc>
                <a:spcPts val="2940"/>
              </a:lnSpc>
            </a:pPr>
            <a:r>
              <a:rPr lang="en-US" sz="21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Target: 20K+ users €80k MRR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1883347" y="2361104"/>
            <a:ext cx="5709144" cy="5670766"/>
            <a:chOff x="0" y="0"/>
            <a:chExt cx="812800" cy="80733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07336"/>
            </a:xfrm>
            <a:custGeom>
              <a:avLst/>
              <a:gdLst/>
              <a:ahLst/>
              <a:cxnLst/>
              <a:rect r="r" b="b" t="t" l="l"/>
              <a:pathLst>
                <a:path h="807336" w="812800">
                  <a:moveTo>
                    <a:pt x="406400" y="0"/>
                  </a:moveTo>
                  <a:cubicBezTo>
                    <a:pt x="181951" y="0"/>
                    <a:pt x="0" y="180728"/>
                    <a:pt x="0" y="403668"/>
                  </a:cubicBezTo>
                  <a:cubicBezTo>
                    <a:pt x="0" y="626608"/>
                    <a:pt x="181951" y="807336"/>
                    <a:pt x="406400" y="807336"/>
                  </a:cubicBezTo>
                  <a:cubicBezTo>
                    <a:pt x="630849" y="807336"/>
                    <a:pt x="812800" y="626608"/>
                    <a:pt x="812800" y="403668"/>
                  </a:cubicBezTo>
                  <a:cubicBezTo>
                    <a:pt x="812800" y="180728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A92FF">
                <a:alpha val="4000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7588"/>
              <a:ext cx="660400" cy="6940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2216538" y="3574434"/>
            <a:ext cx="5042762" cy="25946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CGM integration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 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At home hormone test kit integration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Menopause as dedicated product tier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US launch, AI model matures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⟶</a:t>
            </a:r>
            <a:r>
              <a:rPr lang="en-US" sz="21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Academic publication of clinical findings</a:t>
            </a:r>
          </a:p>
          <a:p>
            <a:pPr algn="l">
              <a:lnSpc>
                <a:spcPts val="2940"/>
              </a:lnSpc>
            </a:pPr>
            <a:r>
              <a:rPr lang="en-US" sz="21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Target: 80K+ users €200k MRR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536993" y="6907990"/>
            <a:ext cx="3881403" cy="1769905"/>
            <a:chOff x="0" y="0"/>
            <a:chExt cx="1812072" cy="82629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812072" cy="826298"/>
            </a:xfrm>
            <a:custGeom>
              <a:avLst/>
              <a:gdLst/>
              <a:ahLst/>
              <a:cxnLst/>
              <a:rect r="r" b="b" t="t" l="l"/>
              <a:pathLst>
                <a:path h="826298" w="1812072">
                  <a:moveTo>
                    <a:pt x="37898" y="0"/>
                  </a:moveTo>
                  <a:lnTo>
                    <a:pt x="1774174" y="0"/>
                  </a:lnTo>
                  <a:cubicBezTo>
                    <a:pt x="1784226" y="0"/>
                    <a:pt x="1793865" y="3993"/>
                    <a:pt x="1800972" y="11100"/>
                  </a:cubicBezTo>
                  <a:cubicBezTo>
                    <a:pt x="1808079" y="18207"/>
                    <a:pt x="1812072" y="27847"/>
                    <a:pt x="1812072" y="37898"/>
                  </a:cubicBezTo>
                  <a:lnTo>
                    <a:pt x="1812072" y="788400"/>
                  </a:lnTo>
                  <a:cubicBezTo>
                    <a:pt x="1812072" y="809330"/>
                    <a:pt x="1795105" y="826298"/>
                    <a:pt x="1774174" y="826298"/>
                  </a:cubicBezTo>
                  <a:lnTo>
                    <a:pt x="37898" y="826298"/>
                  </a:lnTo>
                  <a:cubicBezTo>
                    <a:pt x="27847" y="826298"/>
                    <a:pt x="18207" y="822305"/>
                    <a:pt x="11100" y="815198"/>
                  </a:cubicBezTo>
                  <a:cubicBezTo>
                    <a:pt x="3993" y="808091"/>
                    <a:pt x="0" y="798451"/>
                    <a:pt x="0" y="788400"/>
                  </a:cubicBezTo>
                  <a:lnTo>
                    <a:pt x="0" y="37898"/>
                  </a:lnTo>
                  <a:cubicBezTo>
                    <a:pt x="0" y="27847"/>
                    <a:pt x="3993" y="18207"/>
                    <a:pt x="11100" y="11100"/>
                  </a:cubicBezTo>
                  <a:cubicBezTo>
                    <a:pt x="18207" y="3993"/>
                    <a:pt x="27847" y="0"/>
                    <a:pt x="37898" y="0"/>
                  </a:cubicBezTo>
                  <a:close/>
                </a:path>
              </a:pathLst>
            </a:custGeom>
            <a:solidFill>
              <a:srgbClr val="F4ECE0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812072" cy="8643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730973" y="7486284"/>
            <a:ext cx="3443578" cy="653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72"/>
              </a:lnSpc>
              <a:spcBef>
                <a:spcPct val="0"/>
              </a:spcBef>
            </a:pPr>
            <a:r>
              <a:rPr lang="en-US" sz="1266" spc="4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Founders posting on Linkedin, Instagram, Tiktok. Target demograhic audience, Zero marginal CAC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30973" y="7109990"/>
            <a:ext cx="3153571" cy="340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b="true" sz="1966" spc="7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FOUNDER SOCIAL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30973" y="8168500"/>
            <a:ext cx="4003551" cy="331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4"/>
              </a:lnSpc>
              <a:spcBef>
                <a:spcPct val="0"/>
              </a:spcBef>
            </a:pPr>
            <a:r>
              <a:rPr lang="en-US" b="true" sz="1967" spc="-161">
                <a:solidFill>
                  <a:srgbClr val="C65440"/>
                </a:solidFill>
                <a:latin typeface="Aileron Bold"/>
                <a:ea typeface="Aileron Bold"/>
                <a:cs typeface="Aileron Bold"/>
                <a:sym typeface="Aileron Bold"/>
              </a:rPr>
              <a:t>4K followers today ⟶ 50K+ Y3 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4719498" y="6941814"/>
            <a:ext cx="3881403" cy="1736080"/>
            <a:chOff x="0" y="0"/>
            <a:chExt cx="1812072" cy="810507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812072" cy="810507"/>
            </a:xfrm>
            <a:custGeom>
              <a:avLst/>
              <a:gdLst/>
              <a:ahLst/>
              <a:cxnLst/>
              <a:rect r="r" b="b" t="t" l="l"/>
              <a:pathLst>
                <a:path h="810507" w="1812072">
                  <a:moveTo>
                    <a:pt x="37898" y="0"/>
                  </a:moveTo>
                  <a:lnTo>
                    <a:pt x="1774174" y="0"/>
                  </a:lnTo>
                  <a:cubicBezTo>
                    <a:pt x="1784226" y="0"/>
                    <a:pt x="1793865" y="3993"/>
                    <a:pt x="1800972" y="11100"/>
                  </a:cubicBezTo>
                  <a:cubicBezTo>
                    <a:pt x="1808079" y="18207"/>
                    <a:pt x="1812072" y="27847"/>
                    <a:pt x="1812072" y="37898"/>
                  </a:cubicBezTo>
                  <a:lnTo>
                    <a:pt x="1812072" y="772609"/>
                  </a:lnTo>
                  <a:cubicBezTo>
                    <a:pt x="1812072" y="782660"/>
                    <a:pt x="1808079" y="792300"/>
                    <a:pt x="1800972" y="799407"/>
                  </a:cubicBezTo>
                  <a:cubicBezTo>
                    <a:pt x="1793865" y="806514"/>
                    <a:pt x="1784226" y="810507"/>
                    <a:pt x="1774174" y="810507"/>
                  </a:cubicBezTo>
                  <a:lnTo>
                    <a:pt x="37898" y="810507"/>
                  </a:lnTo>
                  <a:cubicBezTo>
                    <a:pt x="27847" y="810507"/>
                    <a:pt x="18207" y="806514"/>
                    <a:pt x="11100" y="799407"/>
                  </a:cubicBezTo>
                  <a:cubicBezTo>
                    <a:pt x="3993" y="792300"/>
                    <a:pt x="0" y="782660"/>
                    <a:pt x="0" y="772609"/>
                  </a:cubicBezTo>
                  <a:lnTo>
                    <a:pt x="0" y="37898"/>
                  </a:lnTo>
                  <a:cubicBezTo>
                    <a:pt x="0" y="27847"/>
                    <a:pt x="3993" y="18207"/>
                    <a:pt x="11100" y="11100"/>
                  </a:cubicBezTo>
                  <a:cubicBezTo>
                    <a:pt x="18207" y="3993"/>
                    <a:pt x="27847" y="0"/>
                    <a:pt x="37898" y="0"/>
                  </a:cubicBezTo>
                  <a:close/>
                </a:path>
              </a:pathLst>
            </a:custGeom>
            <a:solidFill>
              <a:srgbClr val="F4ECE0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1812072" cy="8486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4934703" y="7486306"/>
            <a:ext cx="3241919" cy="653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74"/>
              </a:lnSpc>
              <a:spcBef>
                <a:spcPct val="0"/>
              </a:spcBef>
            </a:pPr>
            <a:r>
              <a:rPr lang="en-US" sz="1267" spc="4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€3-5k/mo on Instagram &amp; Tiktok from month 4. CAC €6-8 (50% below industry average)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934703" y="7109990"/>
            <a:ext cx="3153571" cy="340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b="true" sz="1966" spc="7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PAID SOCIAL M4+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934703" y="8191396"/>
            <a:ext cx="2682444" cy="330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7"/>
              </a:lnSpc>
              <a:spcBef>
                <a:spcPct val="0"/>
              </a:spcBef>
            </a:pPr>
            <a:r>
              <a:rPr lang="en-US" b="true" sz="1969" spc="-161">
                <a:solidFill>
                  <a:srgbClr val="C65440"/>
                </a:solidFill>
                <a:latin typeface="Aileron Bold"/>
                <a:ea typeface="Aileron Bold"/>
                <a:cs typeface="Aileron Bold"/>
                <a:sym typeface="Aileron Bold"/>
              </a:rPr>
              <a:t>375-625 new users/month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8990127" y="6954131"/>
            <a:ext cx="3881403" cy="1723763"/>
            <a:chOff x="0" y="0"/>
            <a:chExt cx="1812072" cy="80475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812072" cy="804756"/>
            </a:xfrm>
            <a:custGeom>
              <a:avLst/>
              <a:gdLst/>
              <a:ahLst/>
              <a:cxnLst/>
              <a:rect r="r" b="b" t="t" l="l"/>
              <a:pathLst>
                <a:path h="804756" w="1812072">
                  <a:moveTo>
                    <a:pt x="37898" y="0"/>
                  </a:moveTo>
                  <a:lnTo>
                    <a:pt x="1774174" y="0"/>
                  </a:lnTo>
                  <a:cubicBezTo>
                    <a:pt x="1784226" y="0"/>
                    <a:pt x="1793865" y="3993"/>
                    <a:pt x="1800972" y="11100"/>
                  </a:cubicBezTo>
                  <a:cubicBezTo>
                    <a:pt x="1808079" y="18207"/>
                    <a:pt x="1812072" y="27847"/>
                    <a:pt x="1812072" y="37898"/>
                  </a:cubicBezTo>
                  <a:lnTo>
                    <a:pt x="1812072" y="766858"/>
                  </a:lnTo>
                  <a:cubicBezTo>
                    <a:pt x="1812072" y="776910"/>
                    <a:pt x="1808079" y="786549"/>
                    <a:pt x="1800972" y="793656"/>
                  </a:cubicBezTo>
                  <a:cubicBezTo>
                    <a:pt x="1793865" y="800763"/>
                    <a:pt x="1784226" y="804756"/>
                    <a:pt x="1774174" y="804756"/>
                  </a:cubicBezTo>
                  <a:lnTo>
                    <a:pt x="37898" y="804756"/>
                  </a:lnTo>
                  <a:cubicBezTo>
                    <a:pt x="27847" y="804756"/>
                    <a:pt x="18207" y="800763"/>
                    <a:pt x="11100" y="793656"/>
                  </a:cubicBezTo>
                  <a:cubicBezTo>
                    <a:pt x="3993" y="786549"/>
                    <a:pt x="0" y="776910"/>
                    <a:pt x="0" y="766858"/>
                  </a:cubicBezTo>
                  <a:lnTo>
                    <a:pt x="0" y="37898"/>
                  </a:lnTo>
                  <a:cubicBezTo>
                    <a:pt x="0" y="27847"/>
                    <a:pt x="3993" y="18207"/>
                    <a:pt x="11100" y="11100"/>
                  </a:cubicBezTo>
                  <a:cubicBezTo>
                    <a:pt x="18207" y="3993"/>
                    <a:pt x="27847" y="0"/>
                    <a:pt x="37898" y="0"/>
                  </a:cubicBezTo>
                  <a:close/>
                </a:path>
              </a:pathLst>
            </a:custGeom>
            <a:solidFill>
              <a:srgbClr val="F4ECE0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1812072" cy="8428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9185459" y="7503283"/>
            <a:ext cx="3435747" cy="653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74"/>
              </a:lnSpc>
              <a:spcBef>
                <a:spcPct val="0"/>
              </a:spcBef>
            </a:pPr>
            <a:r>
              <a:rPr lang="en-US" sz="1267" spc="4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One 150 employee contract = 150 users instantly. Clinic referrals: 50 patient conversions/clinic/mo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185459" y="7118674"/>
            <a:ext cx="3153571" cy="340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b="true" sz="1966" spc="7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B2B &amp; CLINICAL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185459" y="8191396"/>
            <a:ext cx="4003551" cy="330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7"/>
              </a:lnSpc>
              <a:spcBef>
                <a:spcPct val="0"/>
              </a:spcBef>
            </a:pPr>
            <a:r>
              <a:rPr lang="en-US" b="true" sz="1969" spc="-161">
                <a:solidFill>
                  <a:srgbClr val="C65440"/>
                </a:solidFill>
                <a:latin typeface="Aileron Bold"/>
                <a:ea typeface="Aileron Bold"/>
                <a:cs typeface="Aileron Bold"/>
                <a:sym typeface="Aileron Bold"/>
              </a:rPr>
              <a:t>5 contracts = 750 B2B users Y1 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3136809" y="6954131"/>
            <a:ext cx="3881403" cy="1723763"/>
            <a:chOff x="0" y="0"/>
            <a:chExt cx="1812072" cy="804756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812072" cy="804756"/>
            </a:xfrm>
            <a:custGeom>
              <a:avLst/>
              <a:gdLst/>
              <a:ahLst/>
              <a:cxnLst/>
              <a:rect r="r" b="b" t="t" l="l"/>
              <a:pathLst>
                <a:path h="804756" w="1812072">
                  <a:moveTo>
                    <a:pt x="37898" y="0"/>
                  </a:moveTo>
                  <a:lnTo>
                    <a:pt x="1774174" y="0"/>
                  </a:lnTo>
                  <a:cubicBezTo>
                    <a:pt x="1784226" y="0"/>
                    <a:pt x="1793865" y="3993"/>
                    <a:pt x="1800972" y="11100"/>
                  </a:cubicBezTo>
                  <a:cubicBezTo>
                    <a:pt x="1808079" y="18207"/>
                    <a:pt x="1812072" y="27847"/>
                    <a:pt x="1812072" y="37898"/>
                  </a:cubicBezTo>
                  <a:lnTo>
                    <a:pt x="1812072" y="766858"/>
                  </a:lnTo>
                  <a:cubicBezTo>
                    <a:pt x="1812072" y="776910"/>
                    <a:pt x="1808079" y="786549"/>
                    <a:pt x="1800972" y="793656"/>
                  </a:cubicBezTo>
                  <a:cubicBezTo>
                    <a:pt x="1793865" y="800763"/>
                    <a:pt x="1784226" y="804756"/>
                    <a:pt x="1774174" y="804756"/>
                  </a:cubicBezTo>
                  <a:lnTo>
                    <a:pt x="37898" y="804756"/>
                  </a:lnTo>
                  <a:cubicBezTo>
                    <a:pt x="27847" y="804756"/>
                    <a:pt x="18207" y="800763"/>
                    <a:pt x="11100" y="793656"/>
                  </a:cubicBezTo>
                  <a:cubicBezTo>
                    <a:pt x="3993" y="786549"/>
                    <a:pt x="0" y="776910"/>
                    <a:pt x="0" y="766858"/>
                  </a:cubicBezTo>
                  <a:lnTo>
                    <a:pt x="0" y="37898"/>
                  </a:lnTo>
                  <a:cubicBezTo>
                    <a:pt x="0" y="27847"/>
                    <a:pt x="3993" y="18207"/>
                    <a:pt x="11100" y="11100"/>
                  </a:cubicBezTo>
                  <a:cubicBezTo>
                    <a:pt x="18207" y="3993"/>
                    <a:pt x="27847" y="0"/>
                    <a:pt x="37898" y="0"/>
                  </a:cubicBezTo>
                  <a:close/>
                </a:path>
              </a:pathLst>
            </a:custGeom>
            <a:solidFill>
              <a:srgbClr val="F4ECE0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1812072" cy="8428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13313760" y="7486306"/>
            <a:ext cx="3300124" cy="653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74"/>
              </a:lnSpc>
              <a:spcBef>
                <a:spcPct val="0"/>
              </a:spcBef>
            </a:pPr>
            <a:r>
              <a:rPr lang="en-US" sz="1267" spc="4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Paid events already generating revenue. Attendees convert to subscribers at 40-60% rate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3328074" y="7110018"/>
            <a:ext cx="3153571" cy="340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b="true" sz="1966" spc="7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EVENTS &amp; COMMUNITY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3313760" y="8191396"/>
            <a:ext cx="4003551" cy="330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7"/>
              </a:lnSpc>
              <a:spcBef>
                <a:spcPct val="0"/>
              </a:spcBef>
            </a:pPr>
            <a:r>
              <a:rPr lang="en-US" b="true" sz="1969" spc="-161">
                <a:solidFill>
                  <a:srgbClr val="C65440"/>
                </a:solidFill>
                <a:latin typeface="Aileron Bold"/>
                <a:ea typeface="Aileron Bold"/>
                <a:cs typeface="Aileron Bold"/>
                <a:sym typeface="Aileron Bold"/>
              </a:rPr>
              <a:t>2 events run ⟶ €500-1k/event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3164665" y="2743279"/>
            <a:ext cx="3449219" cy="73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6"/>
              </a:lnSpc>
            </a:pPr>
            <a:r>
              <a:rPr lang="en-US" b="true" sz="3200" spc="-278">
                <a:solidFill>
                  <a:srgbClr val="3A92FF"/>
                </a:solidFill>
                <a:latin typeface="Aileron Bold"/>
                <a:ea typeface="Aileron Bold"/>
                <a:cs typeface="Aileron Bold"/>
                <a:sym typeface="Aileron Bold"/>
              </a:rPr>
              <a:t>M25-36 HORMONAL HEALTH  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178891" y="2712642"/>
            <a:ext cx="3239505" cy="73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6"/>
              </a:lnSpc>
            </a:pPr>
            <a:r>
              <a:rPr lang="en-US" b="true" sz="3200" spc="-278">
                <a:solidFill>
                  <a:srgbClr val="F8AE00"/>
                </a:solidFill>
                <a:latin typeface="Aileron Bold"/>
                <a:ea typeface="Aileron Bold"/>
                <a:cs typeface="Aileron Bold"/>
                <a:sym typeface="Aileron Bold"/>
              </a:rPr>
              <a:t>M1-12 LAUNCH &amp; FIRST DATA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28700" y="719866"/>
            <a:ext cx="15328267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16"/>
              </a:lnSpc>
            </a:pPr>
            <a:r>
              <a:rPr lang="en-US" b="true" sz="8669" spc="-416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From Waitlist to Global Platform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7005947" y="1764844"/>
            <a:ext cx="11457626" cy="7464931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7649000" y="7917899"/>
            <a:ext cx="1604986" cy="535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032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USER</a:t>
            </a:r>
          </a:p>
          <a:p>
            <a:pPr algn="r">
              <a:lnSpc>
                <a:spcPts val="2032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GROWTH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059916" y="726299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15788" y="726299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59916" y="573621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615788" y="573621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59916" y="496488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615788" y="496488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059916" y="417461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615788" y="417461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59916" y="340802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615788" y="340802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7797192" y="3176572"/>
            <a:ext cx="1724536" cy="4415684"/>
            <a:chOff x="0" y="0"/>
            <a:chExt cx="438916" cy="112384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38916" cy="1123847"/>
            </a:xfrm>
            <a:custGeom>
              <a:avLst/>
              <a:gdLst/>
              <a:ahLst/>
              <a:cxnLst/>
              <a:rect r="r" b="b" t="t" l="l"/>
              <a:pathLst>
                <a:path h="1123847" w="438916">
                  <a:moveTo>
                    <a:pt x="0" y="0"/>
                  </a:moveTo>
                  <a:lnTo>
                    <a:pt x="438916" y="0"/>
                  </a:lnTo>
                  <a:lnTo>
                    <a:pt x="438916" y="1123847"/>
                  </a:lnTo>
                  <a:lnTo>
                    <a:pt x="0" y="1123847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438916" cy="11714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8659460" y="5906231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40</a:t>
            </a:r>
          </a:p>
        </p:txBody>
      </p:sp>
      <p:sp>
        <p:nvSpPr>
          <p:cNvPr name="TextBox 18" id="18"/>
          <p:cNvSpPr txBox="true"/>
          <p:nvPr/>
        </p:nvSpPr>
        <p:spPr>
          <a:xfrm rot="-5400000">
            <a:off x="7423853" y="4970052"/>
            <a:ext cx="1909518" cy="375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00"/>
              </a:lnSpc>
              <a:spcBef>
                <a:spcPct val="0"/>
              </a:spcBef>
            </a:pPr>
            <a:r>
              <a:rPr lang="en-US" b="true" sz="2214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€(Thousands)</a:t>
            </a:r>
          </a:p>
        </p:txBody>
      </p:sp>
      <p:grpSp>
        <p:nvGrpSpPr>
          <p:cNvPr name="Group 19" id="19"/>
          <p:cNvGrpSpPr/>
          <p:nvPr/>
        </p:nvGrpSpPr>
        <p:grpSpPr>
          <a:xfrm rot="-5400000">
            <a:off x="8333896" y="6569028"/>
            <a:ext cx="598475" cy="1607587"/>
            <a:chOff x="0" y="0"/>
            <a:chExt cx="152319" cy="40915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52319" cy="409151"/>
            </a:xfrm>
            <a:custGeom>
              <a:avLst/>
              <a:gdLst/>
              <a:ahLst/>
              <a:cxnLst/>
              <a:rect r="r" b="b" t="t" l="l"/>
              <a:pathLst>
                <a:path h="409151" w="152319">
                  <a:moveTo>
                    <a:pt x="0" y="0"/>
                  </a:moveTo>
                  <a:lnTo>
                    <a:pt x="152319" y="0"/>
                  </a:lnTo>
                  <a:lnTo>
                    <a:pt x="152319" y="409151"/>
                  </a:lnTo>
                  <a:lnTo>
                    <a:pt x="0" y="409151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52319" cy="4567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-5400000">
            <a:off x="13346779" y="-141538"/>
            <a:ext cx="598475" cy="5052880"/>
            <a:chOff x="0" y="0"/>
            <a:chExt cx="152319" cy="128602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52319" cy="1286021"/>
            </a:xfrm>
            <a:custGeom>
              <a:avLst/>
              <a:gdLst/>
              <a:ahLst/>
              <a:cxnLst/>
              <a:rect r="r" b="b" t="t" l="l"/>
              <a:pathLst>
                <a:path h="1286021" w="152319">
                  <a:moveTo>
                    <a:pt x="0" y="0"/>
                  </a:moveTo>
                  <a:lnTo>
                    <a:pt x="152319" y="0"/>
                  </a:lnTo>
                  <a:lnTo>
                    <a:pt x="152319" y="1286021"/>
                  </a:lnTo>
                  <a:lnTo>
                    <a:pt x="0" y="1286021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152319" cy="13336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9103617" y="2272975"/>
            <a:ext cx="7482189" cy="322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5"/>
              </a:lnSpc>
            </a:pPr>
            <a:r>
              <a:rPr lang="en-US" b="true" sz="2635" spc="-126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NutriSync Projections  - Conservative (quarterly)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3124486" y="7860749"/>
            <a:ext cx="826876" cy="317965"/>
            <a:chOff x="0" y="0"/>
            <a:chExt cx="210450" cy="8092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10450" cy="80926"/>
            </a:xfrm>
            <a:custGeom>
              <a:avLst/>
              <a:gdLst/>
              <a:ahLst/>
              <a:cxnLst/>
              <a:rect r="r" b="b" t="t" l="l"/>
              <a:pathLst>
                <a:path h="80926" w="210450">
                  <a:moveTo>
                    <a:pt x="0" y="0"/>
                  </a:moveTo>
                  <a:lnTo>
                    <a:pt x="210450" y="0"/>
                  </a:lnTo>
                  <a:lnTo>
                    <a:pt x="210450" y="80926"/>
                  </a:lnTo>
                  <a:lnTo>
                    <a:pt x="0" y="80926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47625"/>
              <a:ext cx="210450" cy="1285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9580379" y="7954972"/>
            <a:ext cx="542501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209" b="true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&gt;1K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16046187" y="3969273"/>
            <a:ext cx="870917" cy="773375"/>
            <a:chOff x="0" y="0"/>
            <a:chExt cx="1161222" cy="1031167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318350" y="348807"/>
              <a:ext cx="682360" cy="682360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B624A">
                  <a:alpha val="65882"/>
                </a:srgbClr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r">
                  <a:lnSpc>
                    <a:spcPts val="1399"/>
                  </a:lnSpc>
                </a:pPr>
              </a:p>
            </p:txBody>
          </p:sp>
        </p:grpSp>
        <p:sp>
          <p:nvSpPr>
            <p:cNvPr name="Freeform 34" id="34"/>
            <p:cNvSpPr/>
            <p:nvPr/>
          </p:nvSpPr>
          <p:spPr>
            <a:xfrm flipH="false" flipV="false" rot="0">
              <a:off x="434348" y="493148"/>
              <a:ext cx="450363" cy="457334"/>
            </a:xfrm>
            <a:custGeom>
              <a:avLst/>
              <a:gdLst/>
              <a:ahLst/>
              <a:cxnLst/>
              <a:rect r="r" b="b" t="t" l="l"/>
              <a:pathLst>
                <a:path h="457334" w="450363">
                  <a:moveTo>
                    <a:pt x="0" y="0"/>
                  </a:moveTo>
                  <a:lnTo>
                    <a:pt x="450363" y="0"/>
                  </a:lnTo>
                  <a:lnTo>
                    <a:pt x="450363" y="457333"/>
                  </a:lnTo>
                  <a:lnTo>
                    <a:pt x="0" y="45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8388" t="-20464" r="-17075" b="-12934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 rot="0">
              <a:off x="0" y="-28575"/>
              <a:ext cx="1161222" cy="2993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32"/>
                </a:lnSpc>
                <a:spcBef>
                  <a:spcPct val="0"/>
                </a:spcBef>
              </a:pPr>
              <a:r>
                <a:rPr lang="en-US" sz="1380" i="true">
                  <a:solidFill>
                    <a:srgbClr val="000000"/>
                  </a:solidFill>
                  <a:latin typeface="Aileron Italics"/>
                  <a:ea typeface="Aileron Italics"/>
                  <a:cs typeface="Aileron Italics"/>
                  <a:sym typeface="Aileron Italics"/>
                </a:rPr>
                <a:t>Breakeven</a:t>
              </a: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388" t="-12028" r="-17075" b="-12028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1684888" y="7954972"/>
            <a:ext cx="786607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+1.8K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4393098" y="7954972"/>
            <a:ext cx="542501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+6K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6419367" y="7954972"/>
            <a:ext cx="962025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209" b="true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+15.5</a:t>
            </a: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K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8661114" y="3975637"/>
            <a:ext cx="836222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100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657497" y="6569435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20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682197" y="5251116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60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8682197" y="4613136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80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44706" y="3126024"/>
            <a:ext cx="3099810" cy="47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9"/>
              </a:lnSpc>
              <a:spcBef>
                <a:spcPct val="0"/>
              </a:spcBef>
            </a:pPr>
            <a:r>
              <a:rPr lang="en-US" sz="2749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Y3 Annual revenue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52897" y="2192695"/>
            <a:ext cx="3091619" cy="1044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593"/>
              </a:lnSpc>
              <a:spcBef>
                <a:spcPct val="0"/>
              </a:spcBef>
            </a:pPr>
            <a:r>
              <a:rPr lang="en-US" b="true" sz="6138" spc="-306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€902K 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36703" y="3541949"/>
            <a:ext cx="4687628" cy="47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9"/>
              </a:lnSpc>
              <a:spcBef>
                <a:spcPct val="0"/>
              </a:spcBef>
            </a:pPr>
            <a:r>
              <a:rPr lang="en-US" sz="2749">
                <a:solidFill>
                  <a:srgbClr val="737373"/>
                </a:solidFill>
                <a:latin typeface="Aileron"/>
                <a:ea typeface="Aileron"/>
                <a:cs typeface="Aileron"/>
                <a:sym typeface="Aileron"/>
              </a:rPr>
              <a:t>ARR: €1.04M annualised </a:t>
            </a:r>
          </a:p>
        </p:txBody>
      </p:sp>
      <p:grpSp>
        <p:nvGrpSpPr>
          <p:cNvPr name="Group 48" id="48"/>
          <p:cNvGrpSpPr/>
          <p:nvPr/>
        </p:nvGrpSpPr>
        <p:grpSpPr>
          <a:xfrm rot="0">
            <a:off x="1036703" y="4592951"/>
            <a:ext cx="4296519" cy="1759448"/>
            <a:chOff x="0" y="0"/>
            <a:chExt cx="5728692" cy="2345931"/>
          </a:xfrm>
        </p:grpSpPr>
        <p:sp>
          <p:nvSpPr>
            <p:cNvPr name="TextBox 49" id="49"/>
            <p:cNvSpPr txBox="true"/>
            <p:nvPr/>
          </p:nvSpPr>
          <p:spPr>
            <a:xfrm rot="0">
              <a:off x="0" y="1182759"/>
              <a:ext cx="5728692" cy="611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49"/>
                </a:lnSpc>
                <a:spcBef>
                  <a:spcPct val="0"/>
                </a:spcBef>
              </a:pPr>
              <a:r>
                <a:rPr lang="en-US" sz="2749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Year 3 paying users 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0" y="-114300"/>
              <a:ext cx="4011295" cy="13542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593"/>
                </a:lnSpc>
                <a:spcBef>
                  <a:spcPct val="0"/>
                </a:spcBef>
              </a:pPr>
              <a:r>
                <a:rPr lang="en-US" b="true" sz="6138" spc="-306">
                  <a:solidFill>
                    <a:srgbClr val="C8453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15.5K+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0" y="1734214"/>
              <a:ext cx="4834283" cy="611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49"/>
                </a:lnSpc>
                <a:spcBef>
                  <a:spcPct val="0"/>
                </a:spcBef>
              </a:pPr>
              <a:r>
                <a:rPr lang="en-US" sz="2749">
                  <a:solidFill>
                    <a:srgbClr val="737373"/>
                  </a:solidFill>
                  <a:latin typeface="Aileron"/>
                  <a:ea typeface="Aileron"/>
                  <a:cs typeface="Aileron"/>
                  <a:sym typeface="Aileron"/>
                </a:rPr>
                <a:t>Deep tech Y2+ impact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028700" y="6851360"/>
            <a:ext cx="5464275" cy="1345424"/>
            <a:chOff x="0" y="0"/>
            <a:chExt cx="7285700" cy="1793899"/>
          </a:xfrm>
        </p:grpSpPr>
        <p:sp>
          <p:nvSpPr>
            <p:cNvPr name="TextBox 53" id="53"/>
            <p:cNvSpPr txBox="true"/>
            <p:nvPr/>
          </p:nvSpPr>
          <p:spPr>
            <a:xfrm rot="0">
              <a:off x="0" y="1182182"/>
              <a:ext cx="7285700" cy="611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49"/>
                </a:lnSpc>
                <a:spcBef>
                  <a:spcPct val="0"/>
                </a:spcBef>
              </a:pPr>
              <a:r>
                <a:rPr lang="en-US" sz="2749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Reach profitability 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0" y="-114300"/>
              <a:ext cx="3274729" cy="1354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584"/>
                </a:lnSpc>
                <a:spcBef>
                  <a:spcPct val="0"/>
                </a:spcBef>
              </a:pPr>
              <a:r>
                <a:rPr lang="en-US" b="true" sz="6131" spc="-306">
                  <a:solidFill>
                    <a:srgbClr val="C8453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M35</a:t>
              </a:r>
            </a:p>
          </p:txBody>
        </p:sp>
      </p:grpSp>
      <p:sp>
        <p:nvSpPr>
          <p:cNvPr name="TextBox 55" id="55"/>
          <p:cNvSpPr txBox="true"/>
          <p:nvPr/>
        </p:nvSpPr>
        <p:spPr>
          <a:xfrm rot="0">
            <a:off x="8685506" y="3319088"/>
            <a:ext cx="836222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120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028700" y="719866"/>
            <a:ext cx="15328267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Capital Efficient Growth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7879023" y="7361138"/>
            <a:ext cx="1557904" cy="375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00"/>
              </a:lnSpc>
            </a:pPr>
            <a:r>
              <a:rPr lang="en-US" b="true" sz="2214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QUARTERS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388" t="-12028" r="-17075" b="-1202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596907" y="3071787"/>
            <a:ext cx="19325619" cy="2464409"/>
            <a:chOff x="0" y="0"/>
            <a:chExt cx="5089875" cy="64906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89875" cy="649063"/>
            </a:xfrm>
            <a:custGeom>
              <a:avLst/>
              <a:gdLst/>
              <a:ahLst/>
              <a:cxnLst/>
              <a:rect r="r" b="b" t="t" l="l"/>
              <a:pathLst>
                <a:path h="649063" w="5089875">
                  <a:moveTo>
                    <a:pt x="0" y="0"/>
                  </a:moveTo>
                  <a:lnTo>
                    <a:pt x="5089875" y="0"/>
                  </a:lnTo>
                  <a:lnTo>
                    <a:pt x="5089875" y="649063"/>
                  </a:lnTo>
                  <a:lnTo>
                    <a:pt x="0" y="649063"/>
                  </a:lnTo>
                  <a:close/>
                </a:path>
              </a:pathLst>
            </a:custGeom>
            <a:solidFill>
              <a:srgbClr val="C84530">
                <a:alpha val="3372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089875" cy="6871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8111397" y="2602142"/>
            <a:ext cx="8445440" cy="175946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8111397" y="4231603"/>
            <a:ext cx="8445440" cy="175946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8111397" y="3415754"/>
            <a:ext cx="8445440" cy="175946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8111397" y="3822559"/>
            <a:ext cx="8445440" cy="175946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 rot="0">
            <a:off x="8111397" y="3009437"/>
            <a:ext cx="8445440" cy="1759466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15911369" y="3305929"/>
            <a:ext cx="1597769" cy="351405"/>
            <a:chOff x="0" y="0"/>
            <a:chExt cx="420812" cy="9255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20812" cy="92551"/>
            </a:xfrm>
            <a:custGeom>
              <a:avLst/>
              <a:gdLst/>
              <a:ahLst/>
              <a:cxnLst/>
              <a:rect r="r" b="b" t="t" l="l"/>
              <a:pathLst>
                <a:path h="92551" w="420812">
                  <a:moveTo>
                    <a:pt x="46275" y="0"/>
                  </a:moveTo>
                  <a:lnTo>
                    <a:pt x="374536" y="0"/>
                  </a:lnTo>
                  <a:cubicBezTo>
                    <a:pt x="386809" y="0"/>
                    <a:pt x="398579" y="4875"/>
                    <a:pt x="407258" y="13554"/>
                  </a:cubicBezTo>
                  <a:cubicBezTo>
                    <a:pt x="415936" y="22232"/>
                    <a:pt x="420812" y="34002"/>
                    <a:pt x="420812" y="46275"/>
                  </a:cubicBezTo>
                  <a:lnTo>
                    <a:pt x="420812" y="46275"/>
                  </a:lnTo>
                  <a:cubicBezTo>
                    <a:pt x="420812" y="71833"/>
                    <a:pt x="400093" y="92551"/>
                    <a:pt x="374536" y="92551"/>
                  </a:cubicBezTo>
                  <a:lnTo>
                    <a:pt x="46275" y="92551"/>
                  </a:lnTo>
                  <a:cubicBezTo>
                    <a:pt x="34002" y="92551"/>
                    <a:pt x="22232" y="87676"/>
                    <a:pt x="13554" y="78997"/>
                  </a:cubicBezTo>
                  <a:cubicBezTo>
                    <a:pt x="4875" y="70319"/>
                    <a:pt x="0" y="58549"/>
                    <a:pt x="0" y="46275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4EBD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420812" cy="1306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6122919" y="3309417"/>
            <a:ext cx="517884" cy="306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0"/>
              </a:lnSpc>
              <a:spcBef>
                <a:spcPct val="0"/>
              </a:spcBef>
            </a:pPr>
            <a:r>
              <a:rPr lang="en-US" b="true" sz="1814" spc="-181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34%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5911369" y="3713224"/>
            <a:ext cx="1597769" cy="351405"/>
            <a:chOff x="0" y="0"/>
            <a:chExt cx="420812" cy="9255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20812" cy="92551"/>
            </a:xfrm>
            <a:custGeom>
              <a:avLst/>
              <a:gdLst/>
              <a:ahLst/>
              <a:cxnLst/>
              <a:rect r="r" b="b" t="t" l="l"/>
              <a:pathLst>
                <a:path h="92551" w="420812">
                  <a:moveTo>
                    <a:pt x="46275" y="0"/>
                  </a:moveTo>
                  <a:lnTo>
                    <a:pt x="374536" y="0"/>
                  </a:lnTo>
                  <a:cubicBezTo>
                    <a:pt x="386809" y="0"/>
                    <a:pt x="398579" y="4875"/>
                    <a:pt x="407258" y="13554"/>
                  </a:cubicBezTo>
                  <a:cubicBezTo>
                    <a:pt x="415936" y="22232"/>
                    <a:pt x="420812" y="34002"/>
                    <a:pt x="420812" y="46275"/>
                  </a:cubicBezTo>
                  <a:lnTo>
                    <a:pt x="420812" y="46275"/>
                  </a:lnTo>
                  <a:cubicBezTo>
                    <a:pt x="420812" y="71833"/>
                    <a:pt x="400093" y="92551"/>
                    <a:pt x="374536" y="92551"/>
                  </a:cubicBezTo>
                  <a:lnTo>
                    <a:pt x="46275" y="92551"/>
                  </a:lnTo>
                  <a:cubicBezTo>
                    <a:pt x="34002" y="92551"/>
                    <a:pt x="22232" y="87676"/>
                    <a:pt x="13554" y="78997"/>
                  </a:cubicBezTo>
                  <a:cubicBezTo>
                    <a:pt x="4875" y="70319"/>
                    <a:pt x="0" y="58549"/>
                    <a:pt x="0" y="46275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4EBD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420812" cy="1306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5911369" y="4116097"/>
            <a:ext cx="1597769" cy="351405"/>
            <a:chOff x="0" y="0"/>
            <a:chExt cx="420812" cy="9255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20812" cy="92551"/>
            </a:xfrm>
            <a:custGeom>
              <a:avLst/>
              <a:gdLst/>
              <a:ahLst/>
              <a:cxnLst/>
              <a:rect r="r" b="b" t="t" l="l"/>
              <a:pathLst>
                <a:path h="92551" w="420812">
                  <a:moveTo>
                    <a:pt x="46275" y="0"/>
                  </a:moveTo>
                  <a:lnTo>
                    <a:pt x="374536" y="0"/>
                  </a:lnTo>
                  <a:cubicBezTo>
                    <a:pt x="386809" y="0"/>
                    <a:pt x="398579" y="4875"/>
                    <a:pt x="407258" y="13554"/>
                  </a:cubicBezTo>
                  <a:cubicBezTo>
                    <a:pt x="415936" y="22232"/>
                    <a:pt x="420812" y="34002"/>
                    <a:pt x="420812" y="46275"/>
                  </a:cubicBezTo>
                  <a:lnTo>
                    <a:pt x="420812" y="46275"/>
                  </a:lnTo>
                  <a:cubicBezTo>
                    <a:pt x="420812" y="71833"/>
                    <a:pt x="400093" y="92551"/>
                    <a:pt x="374536" y="92551"/>
                  </a:cubicBezTo>
                  <a:lnTo>
                    <a:pt x="46275" y="92551"/>
                  </a:lnTo>
                  <a:cubicBezTo>
                    <a:pt x="34002" y="92551"/>
                    <a:pt x="22232" y="87676"/>
                    <a:pt x="13554" y="78997"/>
                  </a:cubicBezTo>
                  <a:cubicBezTo>
                    <a:pt x="4875" y="70319"/>
                    <a:pt x="0" y="58549"/>
                    <a:pt x="0" y="46275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4EBD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420812" cy="1306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5911369" y="4531215"/>
            <a:ext cx="1597769" cy="351405"/>
            <a:chOff x="0" y="0"/>
            <a:chExt cx="420812" cy="9255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20812" cy="92551"/>
            </a:xfrm>
            <a:custGeom>
              <a:avLst/>
              <a:gdLst/>
              <a:ahLst/>
              <a:cxnLst/>
              <a:rect r="r" b="b" t="t" l="l"/>
              <a:pathLst>
                <a:path h="92551" w="420812">
                  <a:moveTo>
                    <a:pt x="46275" y="0"/>
                  </a:moveTo>
                  <a:lnTo>
                    <a:pt x="374536" y="0"/>
                  </a:lnTo>
                  <a:cubicBezTo>
                    <a:pt x="386809" y="0"/>
                    <a:pt x="398579" y="4875"/>
                    <a:pt x="407258" y="13554"/>
                  </a:cubicBezTo>
                  <a:cubicBezTo>
                    <a:pt x="415936" y="22232"/>
                    <a:pt x="420812" y="34002"/>
                    <a:pt x="420812" y="46275"/>
                  </a:cubicBezTo>
                  <a:lnTo>
                    <a:pt x="420812" y="46275"/>
                  </a:lnTo>
                  <a:cubicBezTo>
                    <a:pt x="420812" y="71833"/>
                    <a:pt x="400093" y="92551"/>
                    <a:pt x="374536" y="92551"/>
                  </a:cubicBezTo>
                  <a:lnTo>
                    <a:pt x="46275" y="92551"/>
                  </a:lnTo>
                  <a:cubicBezTo>
                    <a:pt x="34002" y="92551"/>
                    <a:pt x="22232" y="87676"/>
                    <a:pt x="13554" y="78997"/>
                  </a:cubicBezTo>
                  <a:cubicBezTo>
                    <a:pt x="4875" y="70319"/>
                    <a:pt x="0" y="58549"/>
                    <a:pt x="0" y="46275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4EBD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420812" cy="1306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5911369" y="4941060"/>
            <a:ext cx="1597769" cy="351405"/>
            <a:chOff x="0" y="0"/>
            <a:chExt cx="420812" cy="9255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20812" cy="92551"/>
            </a:xfrm>
            <a:custGeom>
              <a:avLst/>
              <a:gdLst/>
              <a:ahLst/>
              <a:cxnLst/>
              <a:rect r="r" b="b" t="t" l="l"/>
              <a:pathLst>
                <a:path h="92551" w="420812">
                  <a:moveTo>
                    <a:pt x="46275" y="0"/>
                  </a:moveTo>
                  <a:lnTo>
                    <a:pt x="374536" y="0"/>
                  </a:lnTo>
                  <a:cubicBezTo>
                    <a:pt x="386809" y="0"/>
                    <a:pt x="398579" y="4875"/>
                    <a:pt x="407258" y="13554"/>
                  </a:cubicBezTo>
                  <a:cubicBezTo>
                    <a:pt x="415936" y="22232"/>
                    <a:pt x="420812" y="34002"/>
                    <a:pt x="420812" y="46275"/>
                  </a:cubicBezTo>
                  <a:lnTo>
                    <a:pt x="420812" y="46275"/>
                  </a:lnTo>
                  <a:cubicBezTo>
                    <a:pt x="420812" y="71833"/>
                    <a:pt x="400093" y="92551"/>
                    <a:pt x="374536" y="92551"/>
                  </a:cubicBezTo>
                  <a:lnTo>
                    <a:pt x="46275" y="92551"/>
                  </a:lnTo>
                  <a:cubicBezTo>
                    <a:pt x="34002" y="92551"/>
                    <a:pt x="22232" y="87676"/>
                    <a:pt x="13554" y="78997"/>
                  </a:cubicBezTo>
                  <a:cubicBezTo>
                    <a:pt x="4875" y="70319"/>
                    <a:pt x="0" y="58549"/>
                    <a:pt x="0" y="46275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4EBD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420812" cy="1306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6119751" y="3712367"/>
            <a:ext cx="587335" cy="31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86"/>
              </a:lnSpc>
              <a:spcBef>
                <a:spcPct val="0"/>
              </a:spcBef>
            </a:pPr>
            <a:r>
              <a:rPr lang="en-US" b="true" sz="1847" spc="-184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26</a:t>
            </a:r>
            <a:r>
              <a:rPr lang="en-US" b="true" sz="1847" spc="-184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%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6132693" y="4115240"/>
            <a:ext cx="587335" cy="31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86"/>
              </a:lnSpc>
              <a:spcBef>
                <a:spcPct val="0"/>
              </a:spcBef>
            </a:pPr>
            <a:r>
              <a:rPr lang="en-US" b="true" sz="1847" spc="-184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20%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6122919" y="4530359"/>
            <a:ext cx="587335" cy="31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86"/>
              </a:lnSpc>
              <a:spcBef>
                <a:spcPct val="0"/>
              </a:spcBef>
            </a:pPr>
            <a:r>
              <a:rPr lang="en-US" b="true" sz="1847" spc="-184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12%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12937002" y="5923859"/>
            <a:ext cx="3230416" cy="3086100"/>
            <a:chOff x="0" y="0"/>
            <a:chExt cx="4307221" cy="4114800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96211" y="0"/>
              <a:ext cx="4114800" cy="4114800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8B24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0">
              <a:off x="237415" y="128567"/>
              <a:ext cx="3857666" cy="3857666"/>
              <a:chOff x="0" y="0"/>
              <a:chExt cx="812800" cy="81280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BDF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37" id="37"/>
            <p:cNvSpPr txBox="true"/>
            <p:nvPr/>
          </p:nvSpPr>
          <p:spPr>
            <a:xfrm rot="0">
              <a:off x="1306788" y="892600"/>
              <a:ext cx="1693644" cy="3962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57">
                  <a:solidFill>
                    <a:srgbClr val="10101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MONTH 13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0" y="1464141"/>
              <a:ext cx="4307221" cy="1784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27"/>
                </a:lnSpc>
              </a:pPr>
              <a:r>
                <a:rPr lang="en-US" b="true" sz="3914" spc="-246">
                  <a:solidFill>
                    <a:srgbClr val="10101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Seed </a:t>
              </a:r>
            </a:p>
            <a:p>
              <a:pPr algn="ctr">
                <a:lnSpc>
                  <a:spcPts val="3327"/>
                </a:lnSpc>
              </a:pPr>
              <a:r>
                <a:rPr lang="en-US" b="true" sz="3914" spc="-246">
                  <a:solidFill>
                    <a:srgbClr val="10101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Round</a:t>
              </a:r>
            </a:p>
            <a:p>
              <a:pPr algn="ctr">
                <a:lnSpc>
                  <a:spcPts val="3327"/>
                </a:lnSpc>
              </a:pPr>
              <a:r>
                <a:rPr lang="en-US" b="true" sz="3914" spc="-246">
                  <a:solidFill>
                    <a:srgbClr val="10101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Closes 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9038611" y="5923859"/>
            <a:ext cx="3230416" cy="3086100"/>
            <a:chOff x="0" y="0"/>
            <a:chExt cx="4307221" cy="4114800"/>
          </a:xfrm>
        </p:grpSpPr>
        <p:grpSp>
          <p:nvGrpSpPr>
            <p:cNvPr name="Group 40" id="40"/>
            <p:cNvGrpSpPr/>
            <p:nvPr/>
          </p:nvGrpSpPr>
          <p:grpSpPr>
            <a:xfrm rot="0">
              <a:off x="96211" y="0"/>
              <a:ext cx="4114800" cy="4114800"/>
              <a:chOff x="0" y="0"/>
              <a:chExt cx="812800" cy="812800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8B24"/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grpSp>
          <p:nvGrpSpPr>
            <p:cNvPr name="Group 43" id="43"/>
            <p:cNvGrpSpPr/>
            <p:nvPr/>
          </p:nvGrpSpPr>
          <p:grpSpPr>
            <a:xfrm rot="0">
              <a:off x="224778" y="128567"/>
              <a:ext cx="3857666" cy="3857666"/>
              <a:chOff x="0" y="0"/>
              <a:chExt cx="812800" cy="812800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BDF"/>
              </a:solidFill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46" id="46"/>
            <p:cNvSpPr txBox="true"/>
            <p:nvPr/>
          </p:nvSpPr>
          <p:spPr>
            <a:xfrm rot="0">
              <a:off x="1274868" y="892600"/>
              <a:ext cx="1757485" cy="3962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57">
                  <a:solidFill>
                    <a:srgbClr val="10101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MONTH 9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0" y="1464141"/>
              <a:ext cx="4307221" cy="1784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27"/>
                </a:lnSpc>
              </a:pPr>
              <a:r>
                <a:rPr lang="en-US" b="true" sz="3914" spc="-246">
                  <a:solidFill>
                    <a:srgbClr val="10101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4000+ </a:t>
              </a:r>
            </a:p>
            <a:p>
              <a:pPr algn="ctr">
                <a:lnSpc>
                  <a:spcPts val="3327"/>
                </a:lnSpc>
              </a:pPr>
              <a:r>
                <a:rPr lang="en-US" b="true" sz="3914" spc="-246">
                  <a:solidFill>
                    <a:srgbClr val="10101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paying </a:t>
              </a:r>
            </a:p>
            <a:p>
              <a:pPr algn="ctr">
                <a:lnSpc>
                  <a:spcPts val="3327"/>
                </a:lnSpc>
              </a:pPr>
              <a:r>
                <a:rPr lang="en-US" b="true" sz="3914" spc="-246">
                  <a:solidFill>
                    <a:srgbClr val="10101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users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5284535" y="5923859"/>
            <a:ext cx="3086100" cy="3086100"/>
            <a:chOff x="0" y="0"/>
            <a:chExt cx="4114800" cy="4114800"/>
          </a:xfrm>
        </p:grpSpPr>
        <p:grpSp>
          <p:nvGrpSpPr>
            <p:cNvPr name="Group 49" id="49"/>
            <p:cNvGrpSpPr/>
            <p:nvPr/>
          </p:nvGrpSpPr>
          <p:grpSpPr>
            <a:xfrm rot="0"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name="Freeform 50" id="5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8B24"/>
              </a:solidFill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grpSp>
          <p:nvGrpSpPr>
            <p:cNvPr name="Group 52" id="52"/>
            <p:cNvGrpSpPr/>
            <p:nvPr/>
          </p:nvGrpSpPr>
          <p:grpSpPr>
            <a:xfrm rot="0">
              <a:off x="128567" y="128567"/>
              <a:ext cx="3857666" cy="3857666"/>
              <a:chOff x="0" y="0"/>
              <a:chExt cx="812800" cy="812800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BDF"/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55" id="55"/>
            <p:cNvSpPr txBox="true"/>
            <p:nvPr/>
          </p:nvSpPr>
          <p:spPr>
            <a:xfrm rot="0">
              <a:off x="181878" y="1415745"/>
              <a:ext cx="3751044" cy="12257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27"/>
                </a:lnSpc>
              </a:pPr>
              <a:r>
                <a:rPr lang="en-US" b="true" sz="3914" spc="-246">
                  <a:solidFill>
                    <a:srgbClr val="10101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 App live &amp; first revenue </a:t>
              </a:r>
            </a:p>
          </p:txBody>
        </p:sp>
        <p:sp>
          <p:nvSpPr>
            <p:cNvPr name="TextBox 56" id="56"/>
            <p:cNvSpPr txBox="true"/>
            <p:nvPr/>
          </p:nvSpPr>
          <p:spPr>
            <a:xfrm rot="0">
              <a:off x="1210578" y="892600"/>
              <a:ext cx="1693644" cy="3962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spc="57">
                  <a:solidFill>
                    <a:srgbClr val="101010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MONTH 1 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-357833" y="2292633"/>
            <a:ext cx="5495999" cy="4008348"/>
            <a:chOff x="0" y="0"/>
            <a:chExt cx="1447506" cy="1055697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447506" cy="1055697"/>
            </a:xfrm>
            <a:custGeom>
              <a:avLst/>
              <a:gdLst/>
              <a:ahLst/>
              <a:cxnLst/>
              <a:rect r="r" b="b" t="t" l="l"/>
              <a:pathLst>
                <a:path h="1055697" w="1447506">
                  <a:moveTo>
                    <a:pt x="1447506" y="527848"/>
                  </a:moveTo>
                  <a:lnTo>
                    <a:pt x="1041106" y="0"/>
                  </a:lnTo>
                  <a:lnTo>
                    <a:pt x="1041106" y="203200"/>
                  </a:lnTo>
                  <a:lnTo>
                    <a:pt x="0" y="203200"/>
                  </a:lnTo>
                  <a:lnTo>
                    <a:pt x="0" y="852497"/>
                  </a:lnTo>
                  <a:lnTo>
                    <a:pt x="1041106" y="852497"/>
                  </a:lnTo>
                  <a:lnTo>
                    <a:pt x="1041106" y="1055697"/>
                  </a:lnTo>
                  <a:lnTo>
                    <a:pt x="1447506" y="527848"/>
                  </a:lnTo>
                  <a:close/>
                </a:path>
              </a:pathLst>
            </a:custGeom>
            <a:solidFill>
              <a:srgbClr val="C84430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165100"/>
              <a:ext cx="1345906" cy="687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60" id="60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069180" y="3280055"/>
            <a:ext cx="3130822" cy="1843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76"/>
              </a:lnSpc>
              <a:spcBef>
                <a:spcPct val="0"/>
              </a:spcBef>
            </a:pPr>
            <a:r>
              <a:rPr lang="en-US" b="true" sz="10768" spc="-506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350k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028700" y="4915227"/>
            <a:ext cx="2507095" cy="306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0"/>
              </a:lnSpc>
              <a:spcBef>
                <a:spcPct val="0"/>
              </a:spcBef>
            </a:pPr>
            <a:r>
              <a:rPr lang="en-US" b="true" sz="1814" spc="58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18-month runway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069180" y="3389322"/>
            <a:ext cx="2314966" cy="306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 spc="57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RAISING 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6025026" y="3264931"/>
            <a:ext cx="2524829" cy="334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40"/>
              </a:lnSpc>
              <a:spcBef>
                <a:spcPct val="0"/>
              </a:spcBef>
            </a:pPr>
            <a:r>
              <a:rPr lang="en-US" sz="1814" spc="58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Tech infrastructure 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5122020" y="4915750"/>
            <a:ext cx="3378839" cy="334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89"/>
              </a:lnSpc>
              <a:spcBef>
                <a:spcPct val="0"/>
              </a:spcBef>
            </a:pPr>
            <a:r>
              <a:rPr lang="en-US" sz="1849" spc="59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Legal, ops &amp; admin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5171016" y="4058947"/>
            <a:ext cx="3378839" cy="334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89"/>
              </a:lnSpc>
              <a:spcBef>
                <a:spcPct val="0"/>
              </a:spcBef>
            </a:pPr>
            <a:r>
              <a:rPr lang="en-US" sz="1849" spc="59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Marketing &amp; paid social 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5122020" y="4459643"/>
            <a:ext cx="3378839" cy="334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89"/>
              </a:lnSpc>
              <a:spcBef>
                <a:spcPct val="0"/>
              </a:spcBef>
            </a:pPr>
            <a:r>
              <a:rPr lang="en-US" sz="1849" spc="59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Clinical partnerships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5236715" y="3656074"/>
            <a:ext cx="3313139" cy="334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89"/>
              </a:lnSpc>
              <a:spcBef>
                <a:spcPct val="0"/>
              </a:spcBef>
            </a:pPr>
            <a:r>
              <a:rPr lang="en-US" sz="1849" spc="59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Team stipends 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6754753" y="3296899"/>
            <a:ext cx="863310" cy="306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0"/>
              </a:lnSpc>
              <a:spcBef>
                <a:spcPct val="0"/>
              </a:spcBef>
            </a:pPr>
            <a:r>
              <a:rPr lang="en-US" b="true" sz="1814" spc="-181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€119K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6812489" y="4740221"/>
            <a:ext cx="2951022" cy="514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b="true" sz="1847" spc="-184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€28K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16812489" y="4115240"/>
            <a:ext cx="2951022" cy="31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86"/>
              </a:lnSpc>
              <a:spcBef>
                <a:spcPct val="0"/>
              </a:spcBef>
            </a:pPr>
            <a:r>
              <a:rPr lang="en-US" b="true" sz="1847" spc="-184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€70K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16812489" y="4534176"/>
            <a:ext cx="2951022" cy="31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86"/>
              </a:lnSpc>
              <a:spcBef>
                <a:spcPct val="0"/>
              </a:spcBef>
            </a:pPr>
            <a:r>
              <a:rPr lang="en-US" b="true" sz="1847" spc="-184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€42K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16797412" y="3696304"/>
            <a:ext cx="705879" cy="31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86"/>
              </a:lnSpc>
              <a:spcBef>
                <a:spcPct val="0"/>
              </a:spcBef>
            </a:pPr>
            <a:r>
              <a:rPr lang="en-US" b="true" sz="1847" spc="-184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€91K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16148326" y="4939770"/>
            <a:ext cx="496921" cy="31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86"/>
              </a:lnSpc>
              <a:spcBef>
                <a:spcPct val="0"/>
              </a:spcBef>
            </a:pPr>
            <a:r>
              <a:rPr lang="en-US" b="true" sz="1847" spc="59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8</a:t>
            </a:r>
            <a:r>
              <a:rPr lang="en-US" b="true" sz="1847" spc="59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%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1028700" y="719866"/>
            <a:ext cx="15328267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Join Our Growth Journey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88" t="-12028" r="-17075" b="-1202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150410" y="2348206"/>
            <a:ext cx="2972492" cy="4367978"/>
            <a:chOff x="0" y="0"/>
            <a:chExt cx="3963322" cy="5823970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3963322" cy="3963322"/>
              <a:chOff x="0" y="0"/>
              <a:chExt cx="812800" cy="8128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37679" t="-8230" r="-30563" b="-3861"/>
                </a:stretch>
              </a:blip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0" y="4358012"/>
              <a:ext cx="3795284" cy="555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52"/>
                </a:lnSpc>
                <a:spcBef>
                  <a:spcPct val="0"/>
                </a:spcBef>
              </a:pPr>
              <a:r>
                <a:rPr lang="en-US" b="true" sz="2465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4" tooltip="https://www.linkedin.com/in/pilar-gonzalez-522564240/"/>
                </a:rPr>
                <a:t>Pilar Gonzalez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963741"/>
              <a:ext cx="3473587" cy="860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18"/>
                </a:lnSpc>
              </a:pPr>
              <a:r>
                <a:rPr lang="en-US" sz="1870" b="true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CEO - Co Founder </a:t>
              </a:r>
            </a:p>
            <a:p>
              <a:pPr algn="l">
                <a:lnSpc>
                  <a:spcPts val="2618"/>
                </a:lnSpc>
                <a:spcBef>
                  <a:spcPct val="0"/>
                </a:spcBef>
              </a:pPr>
              <a:r>
                <a:rPr lang="en-US" sz="1870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Experienced in strategy 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281650" y="2348206"/>
            <a:ext cx="3336499" cy="4367978"/>
            <a:chOff x="0" y="0"/>
            <a:chExt cx="4448666" cy="5823970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3963322" cy="3963322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78303" t="0" r="-78303" b="0"/>
                </a:stretch>
              </a:blip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0"/>
              <a:ext cx="3963322" cy="3963322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41545" t="-10992" r="-25046" b="0"/>
                </a:stretch>
              </a:blipFill>
            </p:spPr>
          </p:sp>
        </p:grpSp>
        <p:sp>
          <p:nvSpPr>
            <p:cNvPr name="TextBox 13" id="13"/>
            <p:cNvSpPr txBox="true"/>
            <p:nvPr/>
          </p:nvSpPr>
          <p:spPr>
            <a:xfrm rot="0">
              <a:off x="214861" y="4358012"/>
              <a:ext cx="3533599" cy="555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52"/>
                </a:lnSpc>
                <a:spcBef>
                  <a:spcPct val="0"/>
                </a:spcBef>
              </a:pPr>
              <a:r>
                <a:rPr lang="en-US" b="true" sz="2465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7" tooltip="https://www.linkedin.com/in/lucia-cebrian-7333b829a/"/>
                </a:rPr>
                <a:t>Lucia Cebrian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14861" y="4963741"/>
              <a:ext cx="4233804" cy="860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18"/>
                </a:lnSpc>
              </a:pPr>
              <a:r>
                <a:rPr lang="en-US" sz="1870" b="true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COO - Co Founder</a:t>
              </a:r>
            </a:p>
            <a:p>
              <a:pPr algn="l">
                <a:lnSpc>
                  <a:spcPts val="2618"/>
                </a:lnSpc>
                <a:spcBef>
                  <a:spcPct val="0"/>
                </a:spcBef>
              </a:pPr>
              <a:r>
                <a:rPr lang="en-US" sz="1870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Experienced in UX/UI design 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551599" y="2348206"/>
            <a:ext cx="3585991" cy="4367978"/>
            <a:chOff x="0" y="0"/>
            <a:chExt cx="4781321" cy="5823970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204500" y="0"/>
              <a:ext cx="3963322" cy="3963322"/>
              <a:chOff x="0" y="0"/>
              <a:chExt cx="812800" cy="8128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25046" t="0" r="-25046" b="0"/>
                </a:stretch>
              </a:blip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0" y="4358012"/>
              <a:ext cx="4781321" cy="5550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452"/>
                </a:lnSpc>
                <a:spcBef>
                  <a:spcPct val="0"/>
                </a:spcBef>
              </a:pPr>
              <a:r>
                <a:rPr lang="en-US" b="true" sz="2465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9" tooltip="https://www.linkedin.com/in/maria-paula-garz%C3%B3n-9410242b0/"/>
                </a:rPr>
                <a:t>Maria Paula Garzon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4963741"/>
              <a:ext cx="4676663" cy="8602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18"/>
                </a:lnSpc>
              </a:pPr>
              <a:r>
                <a:rPr lang="en-US" sz="1870" b="true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CMO - Co Founder </a:t>
              </a:r>
            </a:p>
            <a:p>
              <a:pPr algn="l">
                <a:lnSpc>
                  <a:spcPts val="2618"/>
                </a:lnSpc>
                <a:spcBef>
                  <a:spcPct val="0"/>
                </a:spcBef>
              </a:pPr>
              <a:r>
                <a:rPr lang="en-US" sz="1870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Experienced in </a:t>
              </a:r>
              <a:r>
                <a:rPr lang="en-US" sz="1870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branding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028700" y="8193062"/>
            <a:ext cx="6287624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Your Vision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045548"/>
            <a:ext cx="7654155" cy="1914298"/>
            <a:chOff x="0" y="0"/>
            <a:chExt cx="10205540" cy="255239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176872" y="0"/>
              <a:ext cx="2375524" cy="2375524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78303" t="0" r="-78303" b="0"/>
                </a:stretch>
              </a:blip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0"/>
              <a:ext cx="2552397" cy="2552397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3523" t="-5615" r="-6183" b="-2638"/>
                </a:stretch>
              </a:blipFill>
            </p:spPr>
          </p:sp>
        </p:grpSp>
        <p:sp>
          <p:nvSpPr>
            <p:cNvPr name="TextBox 7" id="7"/>
            <p:cNvSpPr txBox="true"/>
            <p:nvPr/>
          </p:nvSpPr>
          <p:spPr>
            <a:xfrm rot="0">
              <a:off x="2832447" y="-38100"/>
              <a:ext cx="7373093" cy="10050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8"/>
                </a:lnSpc>
              </a:pPr>
              <a:r>
                <a:rPr lang="en-US" b="true" sz="2199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4" tooltip="https://www.linkedin.com/in/kanika-pandey-959aa3a/"/>
                </a:rPr>
                <a:t>Kanika Pandey  </a:t>
              </a:r>
            </a:p>
            <a:p>
              <a:pPr algn="l">
                <a:lnSpc>
                  <a:spcPts val="3078"/>
                </a:lnSpc>
                <a:spcBef>
                  <a:spcPct val="0"/>
                </a:spcBef>
              </a:pPr>
              <a:r>
                <a:rPr lang="en-US" b="true" sz="2199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5" tooltip="https://www.linkedin.com/in/kanika-pandey-959aa3a/"/>
                </a:rPr>
                <a:t>AI &amp; Growth Strategy 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2829906" y="941170"/>
              <a:ext cx="7375635" cy="15159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54975" indent="-177488" lvl="1">
                <a:lnSpc>
                  <a:spcPts val="2301"/>
                </a:lnSpc>
                <a:buFont typeface="Arial"/>
                <a:buChar char="•"/>
              </a:pPr>
              <a:r>
                <a:rPr lang="en-US" sz="164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CRO of Global Sales at Loadmill with deep expertise in scaling high-growth tech companies.</a:t>
              </a:r>
            </a:p>
            <a:p>
              <a:pPr algn="l" marL="354975" indent="-177488" lvl="1">
                <a:lnSpc>
                  <a:spcPts val="2301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4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Advises NutriSync on growth strategy to accelerate scalable expansion.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774765" y="1576897"/>
            <a:ext cx="7484535" cy="1781643"/>
            <a:chOff x="0" y="0"/>
            <a:chExt cx="9979380" cy="2375524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2375524" cy="2375524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tru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4390" r="0" b="-10387"/>
                </a:stretch>
              </a:blip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2652395" y="-38100"/>
              <a:ext cx="7326985" cy="10048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84"/>
                </a:lnSpc>
              </a:pPr>
              <a:r>
                <a:rPr lang="en-US" b="true" sz="2203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7" tooltip="https://www.linkedin.com/in/juanjosecebrian/"/>
                </a:rPr>
                <a:t>J</a:t>
              </a:r>
              <a:r>
                <a:rPr lang="en-US" b="true" sz="2203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8" tooltip="https://www.linkedin.com/in/juanjosecebrian/"/>
                </a:rPr>
                <a:t>uan Jose Gonzalez </a:t>
              </a:r>
            </a:p>
            <a:p>
              <a:pPr algn="l">
                <a:lnSpc>
                  <a:spcPts val="3084"/>
                </a:lnSpc>
                <a:spcBef>
                  <a:spcPct val="0"/>
                </a:spcBef>
              </a:pPr>
              <a:r>
                <a:rPr lang="en-US" b="true" sz="2203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Technology &amp; Digital Transformation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2696906" y="1053463"/>
              <a:ext cx="7282474" cy="11349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54954" indent="-177477" lvl="1">
                <a:lnSpc>
                  <a:spcPts val="2301"/>
                </a:lnSpc>
                <a:buFont typeface="Arial"/>
                <a:buChar char="•"/>
              </a:pPr>
              <a:r>
                <a:rPr lang="en-US" sz="164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CTO of CHUBB</a:t>
              </a:r>
            </a:p>
            <a:p>
              <a:pPr algn="l" marL="354954" indent="-177477" lvl="1">
                <a:lnSpc>
                  <a:spcPts val="2301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4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Supports NutriSync’s digital infrastructure, product scalability, and AI-driven user experience strategy.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762275" y="6548815"/>
            <a:ext cx="7497025" cy="2004586"/>
            <a:chOff x="0" y="0"/>
            <a:chExt cx="9996033" cy="2672782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2608083" cy="2672782"/>
              <a:chOff x="0" y="0"/>
              <a:chExt cx="793125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793125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793125">
                    <a:moveTo>
                      <a:pt x="396562" y="0"/>
                    </a:moveTo>
                    <a:cubicBezTo>
                      <a:pt x="177547" y="0"/>
                      <a:pt x="0" y="181951"/>
                      <a:pt x="0" y="406400"/>
                    </a:cubicBezTo>
                    <a:cubicBezTo>
                      <a:pt x="0" y="630849"/>
                      <a:pt x="177547" y="812800"/>
                      <a:pt x="396562" y="812800"/>
                    </a:cubicBezTo>
                    <a:cubicBezTo>
                      <a:pt x="615578" y="812800"/>
                      <a:pt x="793125" y="630849"/>
                      <a:pt x="793125" y="406400"/>
                    </a:cubicBezTo>
                    <a:cubicBezTo>
                      <a:pt x="793125" y="181951"/>
                      <a:pt x="615578" y="0"/>
                      <a:pt x="396562" y="0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1240" t="0" r="-1240" b="0"/>
                </a:stretch>
              </a:blipFill>
            </p:spPr>
          </p:sp>
        </p:grpSp>
        <p:sp>
          <p:nvSpPr>
            <p:cNvPr name="TextBox 17" id="17"/>
            <p:cNvSpPr txBox="true"/>
            <p:nvPr/>
          </p:nvSpPr>
          <p:spPr>
            <a:xfrm rot="0">
              <a:off x="2608083" y="-27477"/>
              <a:ext cx="7387950" cy="1037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167"/>
                </a:lnSpc>
              </a:pPr>
              <a:r>
                <a:rPr lang="en-US" b="true" sz="2262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10" tooltip="https://www.linkedin.com/in/beatriz-serrano-sordo/?locale=en"/>
                </a:rPr>
                <a:t>Beatriz Serrano Sordo </a:t>
              </a:r>
            </a:p>
            <a:p>
              <a:pPr algn="l">
                <a:lnSpc>
                  <a:spcPts val="3167"/>
                </a:lnSpc>
                <a:spcBef>
                  <a:spcPct val="0"/>
                </a:spcBef>
              </a:pPr>
              <a:r>
                <a:rPr lang="en-US" b="true" sz="2262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Finance &amp; Governance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2608083" y="1113241"/>
              <a:ext cx="7387950" cy="11545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64455" indent="-182227" lvl="1">
                <a:lnSpc>
                  <a:spcPts val="2363"/>
                </a:lnSpc>
                <a:buFont typeface="Arial"/>
                <a:buChar char="•"/>
              </a:pPr>
              <a:r>
                <a:rPr lang="en-US" sz="1688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Senior Credit Analyst at AXA.</a:t>
              </a:r>
            </a:p>
            <a:p>
              <a:pPr algn="l" marL="364455" indent="-182227" lvl="1">
                <a:lnSpc>
                  <a:spcPts val="2363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88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Provides financial oversight, funding strategy, and corporate governance guidance.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22060" y="6819059"/>
            <a:ext cx="7692188" cy="1914298"/>
            <a:chOff x="0" y="0"/>
            <a:chExt cx="10256250" cy="2552397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2552397" cy="2552397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0" t="-251" r="0" b="-251"/>
                </a:stretch>
              </a:blipFill>
            </p:spPr>
          </p:sp>
        </p:grpSp>
        <p:sp>
          <p:nvSpPr>
            <p:cNvPr name="TextBox 22" id="22"/>
            <p:cNvSpPr txBox="true"/>
            <p:nvPr/>
          </p:nvSpPr>
          <p:spPr>
            <a:xfrm rot="0">
              <a:off x="2880616" y="-32716"/>
              <a:ext cx="7375635" cy="10048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84"/>
                </a:lnSpc>
              </a:pPr>
              <a:r>
                <a:rPr lang="en-US" b="true" sz="2203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12" tooltip="https://www.linkedin.com/in/constanzaramirezmilli/"/>
                </a:rPr>
                <a:t>Constanza Ramirez Milli </a:t>
              </a:r>
            </a:p>
            <a:p>
              <a:pPr algn="l">
                <a:lnSpc>
                  <a:spcPts val="3084"/>
                </a:lnSpc>
                <a:spcBef>
                  <a:spcPct val="0"/>
                </a:spcBef>
              </a:pPr>
              <a:r>
                <a:rPr lang="en-US" b="true" sz="2203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Clinical Nutrition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880616" y="987236"/>
              <a:ext cx="7375635" cy="15159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54954" indent="-177477" lvl="1">
                <a:lnSpc>
                  <a:spcPts val="2301"/>
                </a:lnSpc>
                <a:buFont typeface="Arial"/>
                <a:buChar char="•"/>
              </a:pPr>
              <a:r>
                <a:rPr lang="en-US" sz="164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Nutritionist specialized in clinical nutrition &amp; corporate wellness. </a:t>
              </a:r>
            </a:p>
            <a:p>
              <a:pPr algn="l" marL="354954" indent="-177477" lvl="1">
                <a:lnSpc>
                  <a:spcPts val="2301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4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Ensures NutriSync’s nutritional approach is science-based.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9774765" y="4045548"/>
            <a:ext cx="7484535" cy="1861521"/>
            <a:chOff x="0" y="0"/>
            <a:chExt cx="9979380" cy="2482028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2463710" cy="2463710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l="-15824" t="-2315" r="-12019" b="-9068"/>
                </a:stretch>
              </a:blipFill>
            </p:spPr>
          </p:sp>
        </p:grpSp>
        <p:sp>
          <p:nvSpPr>
            <p:cNvPr name="TextBox 27" id="27"/>
            <p:cNvSpPr txBox="true"/>
            <p:nvPr/>
          </p:nvSpPr>
          <p:spPr>
            <a:xfrm rot="0">
              <a:off x="2614205" y="1013404"/>
              <a:ext cx="7365174" cy="1468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44930" indent="-172465" lvl="1">
                <a:lnSpc>
                  <a:spcPts val="2236"/>
                </a:lnSpc>
                <a:buFont typeface="Arial"/>
                <a:buChar char="•"/>
              </a:pPr>
              <a:r>
                <a:rPr lang="en-US" sz="1597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Former Global Innovation Lead at ING.</a:t>
              </a:r>
            </a:p>
            <a:p>
              <a:pPr algn="l" marL="344930" indent="-172465" lvl="1">
                <a:lnSpc>
                  <a:spcPts val="2236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597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Advises on strategic roadmap development and market positioning to strengthen NutriSync’s competitive advantage.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2591162" y="-38950"/>
              <a:ext cx="6745066" cy="4925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143" u="sng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  <a:hlinkClick r:id="rId14" tooltip="https://www.linkedin.com/in/claramirandae/"/>
                </a:rPr>
                <a:t>Clara Miranda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2630325" y="466772"/>
              <a:ext cx="6745066" cy="45985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04"/>
                </a:lnSpc>
                <a:spcBef>
                  <a:spcPct val="0"/>
                </a:spcBef>
              </a:pPr>
              <a:r>
                <a:rPr lang="en-US" b="true" sz="2074">
                  <a:solidFill>
                    <a:srgbClr val="00000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Strategy &amp; Brand Innovation</a:t>
              </a: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8388" t="-12028" r="-17075" b="-12028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1028700" y="1224474"/>
            <a:ext cx="7504530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Advisory Board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256" r="0" b="-518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6675" y="0"/>
            <a:ext cx="18423496" cy="10510204"/>
          </a:xfrm>
          <a:custGeom>
            <a:avLst/>
            <a:gdLst/>
            <a:ahLst/>
            <a:cxnLst/>
            <a:rect r="r" b="b" t="t" l="l"/>
            <a:pathLst>
              <a:path h="10510204" w="18423496">
                <a:moveTo>
                  <a:pt x="0" y="0"/>
                </a:moveTo>
                <a:lnTo>
                  <a:pt x="18423496" y="0"/>
                </a:lnTo>
                <a:lnTo>
                  <a:pt x="18423496" y="10510204"/>
                </a:lnTo>
                <a:lnTo>
                  <a:pt x="0" y="10510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477" t="0" r="-45477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-1023370" y="0"/>
            <a:ext cx="19450136" cy="10287000"/>
          </a:xfrm>
          <a:custGeom>
            <a:avLst/>
            <a:gdLst/>
            <a:ahLst/>
            <a:cxnLst/>
            <a:rect r="r" b="b" t="t" l="l"/>
            <a:pathLst>
              <a:path h="10287000" w="19450136">
                <a:moveTo>
                  <a:pt x="0" y="10287000"/>
                </a:moveTo>
                <a:lnTo>
                  <a:pt x="19450135" y="10287000"/>
                </a:lnTo>
                <a:lnTo>
                  <a:pt x="19450135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4">
              <a:alphaModFix amt="79000"/>
            </a:blip>
            <a:stretch>
              <a:fillRect l="-44114" t="-86349" r="-5008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48963" y="4053064"/>
            <a:ext cx="1997239" cy="2180872"/>
          </a:xfrm>
          <a:custGeom>
            <a:avLst/>
            <a:gdLst/>
            <a:ahLst/>
            <a:cxnLst/>
            <a:rect r="r" b="b" t="t" l="l"/>
            <a:pathLst>
              <a:path h="2180872" w="1997239">
                <a:moveTo>
                  <a:pt x="0" y="0"/>
                </a:moveTo>
                <a:lnTo>
                  <a:pt x="1997239" y="0"/>
                </a:lnTo>
                <a:lnTo>
                  <a:pt x="1997239" y="2180872"/>
                </a:lnTo>
                <a:lnTo>
                  <a:pt x="0" y="21808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388" t="-12028" r="-17075" b="-12028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954884" y="4884793"/>
            <a:ext cx="6476349" cy="888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58"/>
              </a:lnSpc>
            </a:pPr>
            <a:r>
              <a:rPr lang="en-US" sz="8276" spc="1051">
                <a:solidFill>
                  <a:srgbClr val="F4F1E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404145" y="6830409"/>
            <a:ext cx="6530190" cy="554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31"/>
              </a:lnSpc>
              <a:spcBef>
                <a:spcPct val="0"/>
              </a:spcBef>
            </a:pPr>
            <a:r>
              <a:rPr lang="en-US" sz="3236" spc="307">
                <a:solidFill>
                  <a:srgbClr val="F4F1EB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HORMONAL CARE MADE EASY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1039734"/>
            <a:ext cx="3228156" cy="372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i="true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nutrisynccollective.com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029026" y="1039734"/>
            <a:ext cx="4230274" cy="372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i="true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contact@</a:t>
            </a:r>
            <a:r>
              <a:rPr lang="en-US" sz="2200" i="true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nutrisynccollective.com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256" r="0" b="-518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7748" y="-223204"/>
            <a:ext cx="18423496" cy="10510204"/>
          </a:xfrm>
          <a:custGeom>
            <a:avLst/>
            <a:gdLst/>
            <a:ahLst/>
            <a:cxnLst/>
            <a:rect r="r" b="b" t="t" l="l"/>
            <a:pathLst>
              <a:path h="10510204" w="18423496">
                <a:moveTo>
                  <a:pt x="0" y="0"/>
                </a:moveTo>
                <a:lnTo>
                  <a:pt x="18423496" y="0"/>
                </a:lnTo>
                <a:lnTo>
                  <a:pt x="18423496" y="10510204"/>
                </a:lnTo>
                <a:lnTo>
                  <a:pt x="0" y="10510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477" t="0" r="-45477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0" y="0"/>
            <a:ext cx="18355748" cy="10287000"/>
          </a:xfrm>
          <a:custGeom>
            <a:avLst/>
            <a:gdLst/>
            <a:ahLst/>
            <a:cxnLst/>
            <a:rect r="r" b="b" t="t" l="l"/>
            <a:pathLst>
              <a:path h="10287000" w="18355748">
                <a:moveTo>
                  <a:pt x="0" y="10287000"/>
                </a:moveTo>
                <a:lnTo>
                  <a:pt x="18355748" y="10287000"/>
                </a:lnTo>
                <a:lnTo>
                  <a:pt x="18355748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4">
              <a:alphaModFix amt="79000"/>
            </a:blip>
            <a:stretch>
              <a:fillRect l="-53075" t="-86349" r="-5270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6158843" y="2628441"/>
            <a:ext cx="5970315" cy="597031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7321763" y="3791361"/>
            <a:ext cx="3644475" cy="3644475"/>
          </a:xfrm>
          <a:custGeom>
            <a:avLst/>
            <a:gdLst/>
            <a:ahLst/>
            <a:cxnLst/>
            <a:rect r="r" b="b" t="t" l="l"/>
            <a:pathLst>
              <a:path h="3644475" w="3644475">
                <a:moveTo>
                  <a:pt x="0" y="0"/>
                </a:moveTo>
                <a:lnTo>
                  <a:pt x="3644474" y="0"/>
                </a:lnTo>
                <a:lnTo>
                  <a:pt x="3644474" y="3644474"/>
                </a:lnTo>
                <a:lnTo>
                  <a:pt x="0" y="36444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039734"/>
            <a:ext cx="3228156" cy="372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i="true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nutrisynccollective.com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029026" y="1039734"/>
            <a:ext cx="4230274" cy="372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 i="true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contact@</a:t>
            </a:r>
            <a:r>
              <a:rPr lang="en-US" sz="2200" i="true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rPr>
              <a:t>nutrisynccollective.com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88" t="-12028" r="-17075" b="-1202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807177" y="3139326"/>
            <a:ext cx="8288906" cy="4008348"/>
            <a:chOff x="0" y="0"/>
            <a:chExt cx="2183086" cy="105569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83086" cy="1055697"/>
            </a:xfrm>
            <a:custGeom>
              <a:avLst/>
              <a:gdLst/>
              <a:ahLst/>
              <a:cxnLst/>
              <a:rect r="r" b="b" t="t" l="l"/>
              <a:pathLst>
                <a:path h="1055697" w="2183086">
                  <a:moveTo>
                    <a:pt x="2183086" y="527848"/>
                  </a:moveTo>
                  <a:lnTo>
                    <a:pt x="1776686" y="0"/>
                  </a:lnTo>
                  <a:lnTo>
                    <a:pt x="1776686" y="203200"/>
                  </a:lnTo>
                  <a:lnTo>
                    <a:pt x="0" y="203200"/>
                  </a:lnTo>
                  <a:lnTo>
                    <a:pt x="0" y="852497"/>
                  </a:lnTo>
                  <a:lnTo>
                    <a:pt x="1776686" y="852497"/>
                  </a:lnTo>
                  <a:lnTo>
                    <a:pt x="1776686" y="1055697"/>
                  </a:lnTo>
                  <a:lnTo>
                    <a:pt x="2183086" y="527848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3A8A2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65100"/>
              <a:ext cx="2081486" cy="687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844942" y="3139326"/>
            <a:ext cx="7509790" cy="4008348"/>
            <a:chOff x="0" y="0"/>
            <a:chExt cx="1977887" cy="105569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77887" cy="1055697"/>
            </a:xfrm>
            <a:custGeom>
              <a:avLst/>
              <a:gdLst/>
              <a:ahLst/>
              <a:cxnLst/>
              <a:rect r="r" b="b" t="t" l="l"/>
              <a:pathLst>
                <a:path h="1055697" w="1977887">
                  <a:moveTo>
                    <a:pt x="1977887" y="527848"/>
                  </a:moveTo>
                  <a:lnTo>
                    <a:pt x="1571487" y="0"/>
                  </a:lnTo>
                  <a:lnTo>
                    <a:pt x="1571487" y="203200"/>
                  </a:lnTo>
                  <a:lnTo>
                    <a:pt x="0" y="203200"/>
                  </a:lnTo>
                  <a:lnTo>
                    <a:pt x="0" y="852497"/>
                  </a:lnTo>
                  <a:lnTo>
                    <a:pt x="1571487" y="852497"/>
                  </a:lnTo>
                  <a:lnTo>
                    <a:pt x="1571487" y="1055697"/>
                  </a:lnTo>
                  <a:lnTo>
                    <a:pt x="1977887" y="527848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E1956C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165100"/>
              <a:ext cx="1876287" cy="687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083152" y="3139326"/>
            <a:ext cx="7509790" cy="4008348"/>
            <a:chOff x="0" y="0"/>
            <a:chExt cx="1977887" cy="105569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77887" cy="1055697"/>
            </a:xfrm>
            <a:custGeom>
              <a:avLst/>
              <a:gdLst/>
              <a:ahLst/>
              <a:cxnLst/>
              <a:rect r="r" b="b" t="t" l="l"/>
              <a:pathLst>
                <a:path h="1055697" w="1977887">
                  <a:moveTo>
                    <a:pt x="1977887" y="527848"/>
                  </a:moveTo>
                  <a:lnTo>
                    <a:pt x="1571487" y="0"/>
                  </a:lnTo>
                  <a:lnTo>
                    <a:pt x="1571487" y="203200"/>
                  </a:lnTo>
                  <a:lnTo>
                    <a:pt x="0" y="203200"/>
                  </a:lnTo>
                  <a:lnTo>
                    <a:pt x="0" y="852497"/>
                  </a:lnTo>
                  <a:lnTo>
                    <a:pt x="1571487" y="852497"/>
                  </a:lnTo>
                  <a:lnTo>
                    <a:pt x="1571487" y="1055697"/>
                  </a:lnTo>
                  <a:lnTo>
                    <a:pt x="1977887" y="527848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C8453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165100"/>
              <a:ext cx="1876287" cy="687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-441741" y="3139326"/>
            <a:ext cx="5495999" cy="4008348"/>
            <a:chOff x="0" y="0"/>
            <a:chExt cx="1447506" cy="105569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447506" cy="1055697"/>
            </a:xfrm>
            <a:custGeom>
              <a:avLst/>
              <a:gdLst/>
              <a:ahLst/>
              <a:cxnLst/>
              <a:rect r="r" b="b" t="t" l="l"/>
              <a:pathLst>
                <a:path h="1055697" w="1447506">
                  <a:moveTo>
                    <a:pt x="1447506" y="527848"/>
                  </a:moveTo>
                  <a:lnTo>
                    <a:pt x="1041106" y="0"/>
                  </a:lnTo>
                  <a:lnTo>
                    <a:pt x="1041106" y="203200"/>
                  </a:lnTo>
                  <a:lnTo>
                    <a:pt x="0" y="203200"/>
                  </a:lnTo>
                  <a:lnTo>
                    <a:pt x="0" y="852497"/>
                  </a:lnTo>
                  <a:lnTo>
                    <a:pt x="1041106" y="852497"/>
                  </a:lnTo>
                  <a:lnTo>
                    <a:pt x="1041106" y="1055697"/>
                  </a:lnTo>
                  <a:lnTo>
                    <a:pt x="1447506" y="527848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DDA44B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165100"/>
              <a:ext cx="1345906" cy="687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2422697" y="7471360"/>
            <a:ext cx="3881403" cy="1736080"/>
            <a:chOff x="0" y="0"/>
            <a:chExt cx="1812072" cy="81050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12072" cy="810507"/>
            </a:xfrm>
            <a:custGeom>
              <a:avLst/>
              <a:gdLst/>
              <a:ahLst/>
              <a:cxnLst/>
              <a:rect r="r" b="b" t="t" l="l"/>
              <a:pathLst>
                <a:path h="810507" w="1812072">
                  <a:moveTo>
                    <a:pt x="75796" y="0"/>
                  </a:moveTo>
                  <a:lnTo>
                    <a:pt x="1736277" y="0"/>
                  </a:lnTo>
                  <a:cubicBezTo>
                    <a:pt x="1778137" y="0"/>
                    <a:pt x="1812072" y="33935"/>
                    <a:pt x="1812072" y="75796"/>
                  </a:cubicBezTo>
                  <a:lnTo>
                    <a:pt x="1812072" y="734711"/>
                  </a:lnTo>
                  <a:cubicBezTo>
                    <a:pt x="1812072" y="776572"/>
                    <a:pt x="1778137" y="810507"/>
                    <a:pt x="1736277" y="810507"/>
                  </a:cubicBezTo>
                  <a:lnTo>
                    <a:pt x="75796" y="810507"/>
                  </a:lnTo>
                  <a:cubicBezTo>
                    <a:pt x="33935" y="810507"/>
                    <a:pt x="0" y="776572"/>
                    <a:pt x="0" y="734711"/>
                  </a:cubicBezTo>
                  <a:lnTo>
                    <a:pt x="0" y="75796"/>
                  </a:lnTo>
                  <a:cubicBezTo>
                    <a:pt x="0" y="33935"/>
                    <a:pt x="33935" y="0"/>
                    <a:pt x="75796" y="0"/>
                  </a:cubicBezTo>
                  <a:close/>
                </a:path>
              </a:pathLst>
            </a:custGeom>
            <a:solidFill>
              <a:srgbClr val="F4EBD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812072" cy="8486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752490" y="7522220"/>
            <a:ext cx="3703914" cy="1736080"/>
            <a:chOff x="0" y="0"/>
            <a:chExt cx="1729210" cy="81050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729210" cy="810507"/>
            </a:xfrm>
            <a:custGeom>
              <a:avLst/>
              <a:gdLst/>
              <a:ahLst/>
              <a:cxnLst/>
              <a:rect r="r" b="b" t="t" l="l"/>
              <a:pathLst>
                <a:path h="810507" w="1729210">
                  <a:moveTo>
                    <a:pt x="39714" y="0"/>
                  </a:moveTo>
                  <a:lnTo>
                    <a:pt x="1689496" y="0"/>
                  </a:lnTo>
                  <a:cubicBezTo>
                    <a:pt x="1700029" y="0"/>
                    <a:pt x="1710130" y="4184"/>
                    <a:pt x="1717578" y="11632"/>
                  </a:cubicBezTo>
                  <a:cubicBezTo>
                    <a:pt x="1725026" y="19080"/>
                    <a:pt x="1729210" y="29181"/>
                    <a:pt x="1729210" y="39714"/>
                  </a:cubicBezTo>
                  <a:lnTo>
                    <a:pt x="1729210" y="770793"/>
                  </a:lnTo>
                  <a:cubicBezTo>
                    <a:pt x="1729210" y="781326"/>
                    <a:pt x="1725026" y="791427"/>
                    <a:pt x="1717578" y="798875"/>
                  </a:cubicBezTo>
                  <a:cubicBezTo>
                    <a:pt x="1710130" y="806323"/>
                    <a:pt x="1700029" y="810507"/>
                    <a:pt x="1689496" y="810507"/>
                  </a:cubicBezTo>
                  <a:lnTo>
                    <a:pt x="39714" y="810507"/>
                  </a:lnTo>
                  <a:cubicBezTo>
                    <a:pt x="29181" y="810507"/>
                    <a:pt x="19080" y="806323"/>
                    <a:pt x="11632" y="798875"/>
                  </a:cubicBezTo>
                  <a:cubicBezTo>
                    <a:pt x="4184" y="791427"/>
                    <a:pt x="0" y="781326"/>
                    <a:pt x="0" y="770793"/>
                  </a:cubicBezTo>
                  <a:lnTo>
                    <a:pt x="0" y="39714"/>
                  </a:lnTo>
                  <a:cubicBezTo>
                    <a:pt x="0" y="29181"/>
                    <a:pt x="4184" y="19080"/>
                    <a:pt x="11632" y="11632"/>
                  </a:cubicBezTo>
                  <a:cubicBezTo>
                    <a:pt x="19080" y="4184"/>
                    <a:pt x="29181" y="0"/>
                    <a:pt x="39714" y="0"/>
                  </a:cubicBezTo>
                  <a:close/>
                </a:path>
              </a:pathLst>
            </a:custGeom>
            <a:solidFill>
              <a:srgbClr val="F4EBD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729210" cy="8486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1081568" y="7471360"/>
            <a:ext cx="3881403" cy="1736080"/>
            <a:chOff x="0" y="0"/>
            <a:chExt cx="1812072" cy="81050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812072" cy="810507"/>
            </a:xfrm>
            <a:custGeom>
              <a:avLst/>
              <a:gdLst/>
              <a:ahLst/>
              <a:cxnLst/>
              <a:rect r="r" b="b" t="t" l="l"/>
              <a:pathLst>
                <a:path h="810507" w="1812072">
                  <a:moveTo>
                    <a:pt x="37898" y="0"/>
                  </a:moveTo>
                  <a:lnTo>
                    <a:pt x="1774174" y="0"/>
                  </a:lnTo>
                  <a:cubicBezTo>
                    <a:pt x="1784226" y="0"/>
                    <a:pt x="1793865" y="3993"/>
                    <a:pt x="1800972" y="11100"/>
                  </a:cubicBezTo>
                  <a:cubicBezTo>
                    <a:pt x="1808079" y="18207"/>
                    <a:pt x="1812072" y="27847"/>
                    <a:pt x="1812072" y="37898"/>
                  </a:cubicBezTo>
                  <a:lnTo>
                    <a:pt x="1812072" y="772609"/>
                  </a:lnTo>
                  <a:cubicBezTo>
                    <a:pt x="1812072" y="782660"/>
                    <a:pt x="1808079" y="792300"/>
                    <a:pt x="1800972" y="799407"/>
                  </a:cubicBezTo>
                  <a:cubicBezTo>
                    <a:pt x="1793865" y="806514"/>
                    <a:pt x="1784226" y="810507"/>
                    <a:pt x="1774174" y="810507"/>
                  </a:cubicBezTo>
                  <a:lnTo>
                    <a:pt x="37898" y="810507"/>
                  </a:lnTo>
                  <a:cubicBezTo>
                    <a:pt x="27847" y="810507"/>
                    <a:pt x="18207" y="806514"/>
                    <a:pt x="11100" y="799407"/>
                  </a:cubicBezTo>
                  <a:cubicBezTo>
                    <a:pt x="3993" y="792300"/>
                    <a:pt x="0" y="782660"/>
                    <a:pt x="0" y="772609"/>
                  </a:cubicBezTo>
                  <a:lnTo>
                    <a:pt x="0" y="37898"/>
                  </a:lnTo>
                  <a:cubicBezTo>
                    <a:pt x="0" y="27847"/>
                    <a:pt x="3993" y="18207"/>
                    <a:pt x="11100" y="11100"/>
                  </a:cubicBezTo>
                  <a:cubicBezTo>
                    <a:pt x="18207" y="3993"/>
                    <a:pt x="27847" y="0"/>
                    <a:pt x="37898" y="0"/>
                  </a:cubicBezTo>
                  <a:close/>
                </a:path>
              </a:pathLst>
            </a:custGeom>
            <a:solidFill>
              <a:srgbClr val="F4EBD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812072" cy="8486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44350" y="1653897"/>
            <a:ext cx="14118197" cy="448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101010"/>
                </a:solidFill>
                <a:latin typeface="Aileron"/>
                <a:ea typeface="Aileron"/>
                <a:cs typeface="Aileron"/>
                <a:sym typeface="Aileron"/>
              </a:rPr>
              <a:t>Four deep tech layers sequenced by funding stage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719866"/>
            <a:ext cx="15328267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Deep Tech Rollout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572000" y="4721540"/>
            <a:ext cx="3224760" cy="737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LAB TEST + CGM INTEGRATION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111191" y="4666057"/>
            <a:ext cx="2301773" cy="11052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PREDICTIVE HORMONAL MODELLING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111465" y="4648041"/>
            <a:ext cx="3581369" cy="144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CONVERSATIONAL AI NUTRI</a:t>
            </a:r>
          </a:p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COMPANION </a:t>
            </a:r>
          </a:p>
          <a:p>
            <a:pPr algn="l">
              <a:lnSpc>
                <a:spcPts val="2823"/>
              </a:lnSpc>
            </a:pPr>
            <a:r>
              <a:rPr lang="en-US" sz="3003" spc="48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(M13 Premium)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15574" y="4627411"/>
            <a:ext cx="3581369" cy="146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ADAPTIVE AI </a:t>
            </a:r>
          </a:p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PERSONALIZATION ENGINE </a:t>
            </a:r>
          </a:p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(</a:t>
            </a:r>
            <a:r>
              <a:rPr lang="en-US" sz="3003" spc="48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now-M6)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637902" y="8015852"/>
            <a:ext cx="3241919" cy="8726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74"/>
              </a:lnSpc>
              <a:spcBef>
                <a:spcPct val="0"/>
              </a:spcBef>
            </a:pPr>
            <a:r>
              <a:rPr lang="en-US" sz="1267" spc="4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Every user who tracks 3+ months creates a unique hormonal data signature. Competitors cannot buy this dataset, they would need 5 years to build.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637902" y="7649062"/>
            <a:ext cx="3153571" cy="331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b="true" sz="1966" spc="7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DATA MOAT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967695" y="8066711"/>
            <a:ext cx="3241919" cy="8726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74"/>
              </a:lnSpc>
              <a:spcBef>
                <a:spcPct val="0"/>
              </a:spcBef>
            </a:pPr>
            <a:r>
              <a:rPr lang="en-US" sz="1267" spc="4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Clinical partnerships take 12-18 months to build. We start now. A generic wellness app cannot replicate co branded clinical content in 6 months.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967695" y="7699921"/>
            <a:ext cx="3153571" cy="331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b="true" sz="1966" spc="7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CLINICAL MOAT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1418429" y="7957872"/>
            <a:ext cx="3241919" cy="109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74"/>
              </a:lnSpc>
              <a:spcBef>
                <a:spcPct val="0"/>
              </a:spcBef>
            </a:pPr>
            <a:r>
              <a:rPr lang="en-US" sz="1267" spc="4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Founder social channels are the acquisition engine. 50K+ combined audience in exact target demographic. CAC advantage no competitor can replicate without the same founders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1418429" y="7591082"/>
            <a:ext cx="3153571" cy="331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b="true" sz="1966" spc="7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DISTRIBUTION MOAT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15574" y="3989560"/>
            <a:ext cx="259461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4"/>
              </a:lnSpc>
              <a:spcBef>
                <a:spcPct val="0"/>
              </a:spcBef>
            </a:pPr>
            <a:r>
              <a:rPr lang="en-US" sz="255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835841" y="3979245"/>
            <a:ext cx="551247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1283" indent="-275641" lvl="1">
              <a:lnSpc>
                <a:spcPts val="3574"/>
              </a:lnSpc>
              <a:spcBef>
                <a:spcPct val="0"/>
              </a:spcBef>
              <a:buAutoNum type="arabicPeriod" startAt="1"/>
            </a:pPr>
          </a:p>
        </p:txBody>
      </p:sp>
      <p:sp>
        <p:nvSpPr>
          <p:cNvPr name="TextBox 39" id="39"/>
          <p:cNvSpPr txBox="true"/>
          <p:nvPr/>
        </p:nvSpPr>
        <p:spPr>
          <a:xfrm rot="0">
            <a:off x="9851730" y="3989560"/>
            <a:ext cx="259461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4"/>
              </a:lnSpc>
              <a:spcBef>
                <a:spcPct val="0"/>
              </a:spcBef>
            </a:pPr>
            <a:r>
              <a:rPr lang="en-US" sz="255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3.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4109101" y="3989560"/>
            <a:ext cx="551247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1283" indent="-275641" lvl="1">
              <a:lnSpc>
                <a:spcPts val="3574"/>
              </a:lnSpc>
              <a:spcBef>
                <a:spcPct val="0"/>
              </a:spcBef>
              <a:buAutoNum type="arabicPeriod" startAt="1"/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14411882" y="5269126"/>
            <a:ext cx="223956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(series A Y3) 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88" t="-12028" r="-17075" b="-1202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41522" y="1737479"/>
            <a:ext cx="19477627" cy="36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101010"/>
                </a:solidFill>
                <a:latin typeface="Aileron"/>
                <a:ea typeface="Aileron"/>
                <a:cs typeface="Aileron"/>
                <a:sym typeface="Aileron"/>
              </a:rPr>
              <a:t>Turning an Apple Watch into a hormonal health advisor costs €0 in hardware and gives us access to 100M+ existing devices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1704897" y="2353682"/>
            <a:ext cx="8396968" cy="5579636"/>
            <a:chOff x="0" y="0"/>
            <a:chExt cx="2211547" cy="146953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11547" cy="1469534"/>
            </a:xfrm>
            <a:custGeom>
              <a:avLst/>
              <a:gdLst/>
              <a:ahLst/>
              <a:cxnLst/>
              <a:rect r="r" b="b" t="t" l="l"/>
              <a:pathLst>
                <a:path h="1469534" w="2211547">
                  <a:moveTo>
                    <a:pt x="2211547" y="734767"/>
                  </a:moveTo>
                  <a:lnTo>
                    <a:pt x="1805147" y="0"/>
                  </a:lnTo>
                  <a:lnTo>
                    <a:pt x="1805147" y="203200"/>
                  </a:lnTo>
                  <a:lnTo>
                    <a:pt x="0" y="203200"/>
                  </a:lnTo>
                  <a:lnTo>
                    <a:pt x="0" y="1266334"/>
                  </a:lnTo>
                  <a:lnTo>
                    <a:pt x="1805147" y="1266334"/>
                  </a:lnTo>
                  <a:lnTo>
                    <a:pt x="1805147" y="1469534"/>
                  </a:lnTo>
                  <a:lnTo>
                    <a:pt x="2211547" y="734767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3A8A24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165100"/>
              <a:ext cx="2109947" cy="11012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742663" y="2353682"/>
            <a:ext cx="7509790" cy="5579636"/>
            <a:chOff x="0" y="0"/>
            <a:chExt cx="1977887" cy="146953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77887" cy="1469534"/>
            </a:xfrm>
            <a:custGeom>
              <a:avLst/>
              <a:gdLst/>
              <a:ahLst/>
              <a:cxnLst/>
              <a:rect r="r" b="b" t="t" l="l"/>
              <a:pathLst>
                <a:path h="1469534" w="1977887">
                  <a:moveTo>
                    <a:pt x="1977887" y="734767"/>
                  </a:moveTo>
                  <a:lnTo>
                    <a:pt x="1571487" y="0"/>
                  </a:lnTo>
                  <a:lnTo>
                    <a:pt x="1571487" y="203200"/>
                  </a:lnTo>
                  <a:lnTo>
                    <a:pt x="0" y="203200"/>
                  </a:lnTo>
                  <a:lnTo>
                    <a:pt x="0" y="1266334"/>
                  </a:lnTo>
                  <a:lnTo>
                    <a:pt x="1571487" y="1266334"/>
                  </a:lnTo>
                  <a:lnTo>
                    <a:pt x="1571487" y="1469534"/>
                  </a:lnTo>
                  <a:lnTo>
                    <a:pt x="1977887" y="734767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E1956C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165100"/>
              <a:ext cx="1876287" cy="11012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80873" y="2353682"/>
            <a:ext cx="7509790" cy="5579636"/>
            <a:chOff x="0" y="0"/>
            <a:chExt cx="1977887" cy="146953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977887" cy="1469534"/>
            </a:xfrm>
            <a:custGeom>
              <a:avLst/>
              <a:gdLst/>
              <a:ahLst/>
              <a:cxnLst/>
              <a:rect r="r" b="b" t="t" l="l"/>
              <a:pathLst>
                <a:path h="1469534" w="1977887">
                  <a:moveTo>
                    <a:pt x="1977887" y="734767"/>
                  </a:moveTo>
                  <a:lnTo>
                    <a:pt x="1571487" y="0"/>
                  </a:lnTo>
                  <a:lnTo>
                    <a:pt x="1571487" y="203200"/>
                  </a:lnTo>
                  <a:lnTo>
                    <a:pt x="0" y="203200"/>
                  </a:lnTo>
                  <a:lnTo>
                    <a:pt x="0" y="1266334"/>
                  </a:lnTo>
                  <a:lnTo>
                    <a:pt x="1571487" y="1266334"/>
                  </a:lnTo>
                  <a:lnTo>
                    <a:pt x="1571487" y="1469534"/>
                  </a:lnTo>
                  <a:lnTo>
                    <a:pt x="1977887" y="734767"/>
                  </a:lnTo>
                  <a:close/>
                </a:path>
              </a:pathLst>
            </a:custGeom>
            <a:solidFill>
              <a:srgbClr val="F4EBDF"/>
            </a:solidFill>
            <a:ln w="38100" cap="sq">
              <a:solidFill>
                <a:srgbClr val="C84530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165100"/>
              <a:ext cx="1876287" cy="11012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-544020" y="2353682"/>
            <a:ext cx="5495999" cy="5579636"/>
            <a:chOff x="0" y="0"/>
            <a:chExt cx="1447506" cy="146953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447506" cy="1469534"/>
            </a:xfrm>
            <a:custGeom>
              <a:avLst/>
              <a:gdLst/>
              <a:ahLst/>
              <a:cxnLst/>
              <a:rect r="r" b="b" t="t" l="l"/>
              <a:pathLst>
                <a:path h="1469534" w="1447506">
                  <a:moveTo>
                    <a:pt x="1447506" y="734767"/>
                  </a:moveTo>
                  <a:lnTo>
                    <a:pt x="1041106" y="0"/>
                  </a:lnTo>
                  <a:lnTo>
                    <a:pt x="1041106" y="203200"/>
                  </a:lnTo>
                  <a:lnTo>
                    <a:pt x="0" y="203200"/>
                  </a:lnTo>
                  <a:lnTo>
                    <a:pt x="0" y="1266334"/>
                  </a:lnTo>
                  <a:lnTo>
                    <a:pt x="1041106" y="1266334"/>
                  </a:lnTo>
                  <a:lnTo>
                    <a:pt x="1041106" y="1469534"/>
                  </a:lnTo>
                  <a:lnTo>
                    <a:pt x="1447506" y="734767"/>
                  </a:lnTo>
                  <a:close/>
                </a:path>
              </a:pathLst>
            </a:custGeom>
            <a:solidFill>
              <a:srgbClr val="F4EBDF"/>
            </a:solidFill>
            <a:ln w="38100" cap="sq">
              <a:solidFill>
                <a:srgbClr val="DDA44B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165100"/>
              <a:ext cx="1345906" cy="11012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719866"/>
            <a:ext cx="15328267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Wearables Strategy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401896" y="3806846"/>
            <a:ext cx="3224760" cy="737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CGM - DEXCOM / ABBOTT LIBRE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49451" y="3834056"/>
            <a:ext cx="3696770" cy="384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OURA RING (M15)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074732" y="3874050"/>
            <a:ext cx="3581369" cy="737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GOOGLE FIT + WEAR OS (M4)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13295" y="3874050"/>
            <a:ext cx="3581369" cy="737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APPLE WATCH + HEALTHKIT (M4)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13295" y="3203916"/>
            <a:ext cx="259461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4"/>
              </a:lnSpc>
              <a:spcBef>
                <a:spcPct val="0"/>
              </a:spcBef>
            </a:pPr>
            <a:r>
              <a:rPr lang="en-US" sz="255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733562" y="3193601"/>
            <a:ext cx="551247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1283" indent="-275641" lvl="1">
              <a:lnSpc>
                <a:spcPts val="3574"/>
              </a:lnSpc>
              <a:spcBef>
                <a:spcPct val="0"/>
              </a:spcBef>
              <a:buAutoNum type="arabicPeriod" startAt="1"/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9749451" y="3203916"/>
            <a:ext cx="259461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4"/>
              </a:lnSpc>
              <a:spcBef>
                <a:spcPct val="0"/>
              </a:spcBef>
            </a:pPr>
            <a:r>
              <a:rPr lang="en-US" sz="255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3.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976829" y="3203916"/>
            <a:ext cx="551247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1283" indent="-275641" lvl="1">
              <a:lnSpc>
                <a:spcPts val="3574"/>
              </a:lnSpc>
              <a:spcBef>
                <a:spcPct val="0"/>
              </a:spcBef>
              <a:buAutoNum type="arabicPeriod" startAt="1"/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7145751" y="4265475"/>
            <a:ext cx="752617" cy="413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7"/>
              </a:lnSpc>
              <a:spcBef>
                <a:spcPct val="0"/>
              </a:spcBef>
            </a:pPr>
            <a:r>
              <a:rPr lang="en-US" sz="23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(Y3)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804191" y="4127481"/>
            <a:ext cx="752617" cy="413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7"/>
              </a:lnSpc>
              <a:spcBef>
                <a:spcPct val="0"/>
              </a:spcBef>
            </a:pPr>
            <a:r>
              <a:rPr lang="en-US" sz="23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(Y3)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413295" y="4799532"/>
            <a:ext cx="3490558" cy="1485070"/>
            <a:chOff x="0" y="0"/>
            <a:chExt cx="4654077" cy="1980093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19050"/>
              <a:ext cx="4223754" cy="10553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043"/>
                </a:lnSpc>
              </a:pPr>
              <a:r>
                <a:rPr lang="en-US" sz="1927" spc="-67" b="true">
                  <a:solidFill>
                    <a:srgbClr val="E65026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Data: Heart rate, HRV, sleep stages, activity, skin temperature, blood oxygen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1207746"/>
              <a:ext cx="4654077" cy="7723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62"/>
                </a:lnSpc>
              </a:pPr>
              <a:r>
                <a:rPr lang="en-US" sz="1446" spc="46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60% of our target demographic (urban women 25-45) owns an Apple watch. </a:t>
              </a:r>
            </a:p>
            <a:p>
              <a:pPr algn="l">
                <a:lnSpc>
                  <a:spcPts val="1562"/>
                </a:lnSpc>
              </a:pPr>
              <a:r>
                <a:rPr lang="en-US" sz="1446" spc="46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HealthKit API free, 4-6 weeks dev time. 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099817" y="4799532"/>
            <a:ext cx="3490558" cy="1418395"/>
            <a:chOff x="0" y="0"/>
            <a:chExt cx="4654077" cy="1891193"/>
          </a:xfrm>
        </p:grpSpPr>
        <p:sp>
          <p:nvSpPr>
            <p:cNvPr name="TextBox 32" id="32"/>
            <p:cNvSpPr txBox="true"/>
            <p:nvPr/>
          </p:nvSpPr>
          <p:spPr>
            <a:xfrm rot="0">
              <a:off x="0" y="19050"/>
              <a:ext cx="4223754" cy="7124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043"/>
                </a:lnSpc>
              </a:pPr>
              <a:r>
                <a:rPr lang="en-US" sz="1927" spc="-67" b="true">
                  <a:solidFill>
                    <a:srgbClr val="EA5B4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Data: Heart rate, activity, sleep, stress score 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0" y="864846"/>
              <a:ext cx="4654077" cy="10263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62"/>
                </a:lnSpc>
              </a:pPr>
              <a:r>
                <a:rPr lang="en-US" sz="1446" spc="46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Essential for Spain and Australia where Android market share is 70% +. Built in parallel with HealthKit, shared codebase, low marginal cost.</a:t>
              </a:r>
              <a:r>
                <a:rPr lang="en-US" sz="1446" spc="46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 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9749451" y="4799532"/>
            <a:ext cx="3490558" cy="1866070"/>
            <a:chOff x="0" y="0"/>
            <a:chExt cx="4654077" cy="2488093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0" y="19050"/>
              <a:ext cx="4223754" cy="10553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043"/>
                </a:lnSpc>
              </a:pPr>
              <a:r>
                <a:rPr lang="en-US" sz="1927" spc="-67" b="true">
                  <a:solidFill>
                    <a:srgbClr val="EA5B4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Data: Skin temperature trend, HRV, readiness score, sleep stages, resting heart rate 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0" y="1207746"/>
              <a:ext cx="4654077" cy="12803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62"/>
                </a:lnSpc>
              </a:pPr>
              <a:r>
                <a:rPr lang="en-US" sz="1446" spc="46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Most clinically relevant wearable for NutriSync. Skin temp data makes cycle prediction automatic. Oura has an investment arm and actively partners with health apps.</a:t>
              </a:r>
              <a:r>
                <a:rPr lang="en-US" sz="1446" spc="46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 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4404853" y="4799532"/>
            <a:ext cx="3490558" cy="1932745"/>
            <a:chOff x="0" y="0"/>
            <a:chExt cx="4654077" cy="2576993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19050"/>
              <a:ext cx="4223754" cy="13982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043"/>
                </a:lnSpc>
              </a:pPr>
              <a:r>
                <a:rPr lang="en-US" sz="1927" spc="-67" b="true">
                  <a:solidFill>
                    <a:srgbClr val="EA5B4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Data: Blood glucose fluctuates across cycle, causing energy crashes and cravings 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1550646"/>
              <a:ext cx="4654077" cy="10263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62"/>
                </a:lnSpc>
              </a:pPr>
              <a:r>
                <a:rPr lang="en-US" sz="1446" spc="46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Glucose + cycle data = the most complete hormonal nutrition picture. Requires medical device partnership agreements. Series A territory.</a:t>
              </a:r>
              <a:r>
                <a:rPr lang="en-US" sz="1446" spc="46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 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2729953" y="8104768"/>
            <a:ext cx="3218027" cy="1451851"/>
            <a:chOff x="0" y="0"/>
            <a:chExt cx="4290703" cy="1935802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0" y="0"/>
              <a:ext cx="4290703" cy="1935802"/>
              <a:chOff x="0" y="0"/>
              <a:chExt cx="1608827" cy="725842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1608827" cy="725842"/>
              </a:xfrm>
              <a:custGeom>
                <a:avLst/>
                <a:gdLst/>
                <a:ahLst/>
                <a:cxnLst/>
                <a:rect r="r" b="b" t="t" l="l"/>
                <a:pathLst>
                  <a:path h="725842" w="1608827">
                    <a:moveTo>
                      <a:pt x="85371" y="0"/>
                    </a:moveTo>
                    <a:lnTo>
                      <a:pt x="1523457" y="0"/>
                    </a:lnTo>
                    <a:cubicBezTo>
                      <a:pt x="1570606" y="0"/>
                      <a:pt x="1608827" y="38222"/>
                      <a:pt x="1608827" y="85371"/>
                    </a:cubicBezTo>
                    <a:lnTo>
                      <a:pt x="1608827" y="640471"/>
                    </a:lnTo>
                    <a:cubicBezTo>
                      <a:pt x="1608827" y="663112"/>
                      <a:pt x="1599833" y="684827"/>
                      <a:pt x="1583823" y="700837"/>
                    </a:cubicBezTo>
                    <a:cubicBezTo>
                      <a:pt x="1567813" y="716847"/>
                      <a:pt x="1546098" y="725842"/>
                      <a:pt x="1523457" y="725842"/>
                    </a:cubicBezTo>
                    <a:lnTo>
                      <a:pt x="85371" y="725842"/>
                    </a:lnTo>
                    <a:cubicBezTo>
                      <a:pt x="38222" y="725842"/>
                      <a:pt x="0" y="687620"/>
                      <a:pt x="0" y="640471"/>
                    </a:cubicBezTo>
                    <a:lnTo>
                      <a:pt x="0" y="85371"/>
                    </a:lnTo>
                    <a:cubicBezTo>
                      <a:pt x="0" y="38222"/>
                      <a:pt x="38222" y="0"/>
                      <a:pt x="85371" y="0"/>
                    </a:cubicBezTo>
                    <a:close/>
                  </a:path>
                </a:pathLst>
              </a:custGeom>
              <a:solidFill>
                <a:srgbClr val="F4EBDF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38100"/>
                <a:ext cx="1608827" cy="76394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44" id="44"/>
            <p:cNvSpPr txBox="true"/>
            <p:nvPr/>
          </p:nvSpPr>
          <p:spPr>
            <a:xfrm rot="0">
              <a:off x="1504886" y="129434"/>
              <a:ext cx="1385729" cy="7774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937"/>
                </a:lnSpc>
                <a:spcBef>
                  <a:spcPct val="0"/>
                </a:spcBef>
              </a:pPr>
              <a:r>
                <a:rPr lang="en-US" b="true" sz="3526">
                  <a:solidFill>
                    <a:srgbClr val="EA5B4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50% 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469192" y="906846"/>
              <a:ext cx="3457116" cy="724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39"/>
                </a:lnSpc>
              </a:pPr>
              <a:r>
                <a:rPr lang="en-US" sz="1843" spc="-103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Churn reduction for wearable connected users 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6184526" y="8112920"/>
            <a:ext cx="2863747" cy="1435548"/>
            <a:chOff x="0" y="0"/>
            <a:chExt cx="3818329" cy="1914065"/>
          </a:xfrm>
        </p:grpSpPr>
        <p:grpSp>
          <p:nvGrpSpPr>
            <p:cNvPr name="Group 47" id="47"/>
            <p:cNvGrpSpPr/>
            <p:nvPr/>
          </p:nvGrpSpPr>
          <p:grpSpPr>
            <a:xfrm rot="0">
              <a:off x="0" y="0"/>
              <a:ext cx="3818329" cy="1914065"/>
              <a:chOff x="0" y="0"/>
              <a:chExt cx="1530186" cy="767057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1530186" cy="767057"/>
              </a:xfrm>
              <a:custGeom>
                <a:avLst/>
                <a:gdLst/>
                <a:ahLst/>
                <a:cxnLst/>
                <a:rect r="r" b="b" t="t" l="l"/>
                <a:pathLst>
                  <a:path h="767057" w="1530186">
                    <a:moveTo>
                      <a:pt x="89758" y="0"/>
                    </a:moveTo>
                    <a:lnTo>
                      <a:pt x="1440427" y="0"/>
                    </a:lnTo>
                    <a:cubicBezTo>
                      <a:pt x="1464233" y="0"/>
                      <a:pt x="1487063" y="9457"/>
                      <a:pt x="1503896" y="26290"/>
                    </a:cubicBezTo>
                    <a:cubicBezTo>
                      <a:pt x="1520729" y="43123"/>
                      <a:pt x="1530186" y="65953"/>
                      <a:pt x="1530186" y="89758"/>
                    </a:cubicBezTo>
                    <a:lnTo>
                      <a:pt x="1530186" y="677298"/>
                    </a:lnTo>
                    <a:cubicBezTo>
                      <a:pt x="1530186" y="726870"/>
                      <a:pt x="1490000" y="767057"/>
                      <a:pt x="1440427" y="767057"/>
                    </a:cubicBezTo>
                    <a:lnTo>
                      <a:pt x="89758" y="767057"/>
                    </a:lnTo>
                    <a:cubicBezTo>
                      <a:pt x="40186" y="767057"/>
                      <a:pt x="0" y="726870"/>
                      <a:pt x="0" y="677298"/>
                    </a:cubicBezTo>
                    <a:lnTo>
                      <a:pt x="0" y="89758"/>
                    </a:lnTo>
                    <a:cubicBezTo>
                      <a:pt x="0" y="40186"/>
                      <a:pt x="40186" y="0"/>
                      <a:pt x="89758" y="0"/>
                    </a:cubicBezTo>
                    <a:close/>
                  </a:path>
                </a:pathLst>
              </a:custGeom>
              <a:solidFill>
                <a:srgbClr val="F4EBDF"/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38100"/>
                <a:ext cx="1530186" cy="80515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50" id="50"/>
            <p:cNvSpPr txBox="true"/>
            <p:nvPr/>
          </p:nvSpPr>
          <p:spPr>
            <a:xfrm rot="0">
              <a:off x="975878" y="107288"/>
              <a:ext cx="1596502" cy="741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619"/>
                </a:lnSpc>
                <a:spcBef>
                  <a:spcPct val="0"/>
                </a:spcBef>
              </a:pPr>
              <a:r>
                <a:rPr lang="en-US" b="true" sz="3299">
                  <a:solidFill>
                    <a:srgbClr val="EA5B4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12.4x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417538" y="838959"/>
              <a:ext cx="3076514" cy="686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1"/>
                </a:lnSpc>
              </a:pPr>
              <a:r>
                <a:rPr lang="en-US" sz="1725" spc="-96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LTV:CAC for wearable users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9284818" y="8116917"/>
            <a:ext cx="2431684" cy="1427554"/>
            <a:chOff x="0" y="0"/>
            <a:chExt cx="3242245" cy="1903406"/>
          </a:xfrm>
        </p:grpSpPr>
        <p:grpSp>
          <p:nvGrpSpPr>
            <p:cNvPr name="Group 53" id="53"/>
            <p:cNvGrpSpPr/>
            <p:nvPr/>
          </p:nvGrpSpPr>
          <p:grpSpPr>
            <a:xfrm rot="0">
              <a:off x="0" y="0"/>
              <a:ext cx="3242245" cy="1903406"/>
              <a:chOff x="0" y="0"/>
              <a:chExt cx="1530186" cy="898317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1530186" cy="898317"/>
              </a:xfrm>
              <a:custGeom>
                <a:avLst/>
                <a:gdLst/>
                <a:ahLst/>
                <a:cxnLst/>
                <a:rect r="r" b="b" t="t" l="l"/>
                <a:pathLst>
                  <a:path h="898317" w="1530186">
                    <a:moveTo>
                      <a:pt x="89758" y="0"/>
                    </a:moveTo>
                    <a:lnTo>
                      <a:pt x="1440427" y="0"/>
                    </a:lnTo>
                    <a:cubicBezTo>
                      <a:pt x="1464233" y="0"/>
                      <a:pt x="1487063" y="9457"/>
                      <a:pt x="1503896" y="26290"/>
                    </a:cubicBezTo>
                    <a:cubicBezTo>
                      <a:pt x="1520729" y="43123"/>
                      <a:pt x="1530186" y="65953"/>
                      <a:pt x="1530186" y="89758"/>
                    </a:cubicBezTo>
                    <a:lnTo>
                      <a:pt x="1530186" y="808559"/>
                    </a:lnTo>
                    <a:cubicBezTo>
                      <a:pt x="1530186" y="858131"/>
                      <a:pt x="1490000" y="898317"/>
                      <a:pt x="1440427" y="898317"/>
                    </a:cubicBezTo>
                    <a:lnTo>
                      <a:pt x="89758" y="898317"/>
                    </a:lnTo>
                    <a:cubicBezTo>
                      <a:pt x="40186" y="898317"/>
                      <a:pt x="0" y="858131"/>
                      <a:pt x="0" y="808559"/>
                    </a:cubicBezTo>
                    <a:lnTo>
                      <a:pt x="0" y="89758"/>
                    </a:lnTo>
                    <a:cubicBezTo>
                      <a:pt x="0" y="40186"/>
                      <a:pt x="40186" y="0"/>
                      <a:pt x="89758" y="0"/>
                    </a:cubicBezTo>
                    <a:close/>
                  </a:path>
                </a:pathLst>
              </a:custGeom>
              <a:solidFill>
                <a:srgbClr val="F4EBDF"/>
              </a:solidFill>
            </p:spPr>
          </p:sp>
          <p:sp>
            <p:nvSpPr>
              <p:cNvPr name="TextBox 55" id="55"/>
              <p:cNvSpPr txBox="true"/>
              <p:nvPr/>
            </p:nvSpPr>
            <p:spPr>
              <a:xfrm>
                <a:off x="0" y="-38100"/>
                <a:ext cx="1530186" cy="93641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56" id="56"/>
            <p:cNvSpPr txBox="true"/>
            <p:nvPr/>
          </p:nvSpPr>
          <p:spPr>
            <a:xfrm rot="0">
              <a:off x="828644" y="98655"/>
              <a:ext cx="1355632" cy="6218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22"/>
                </a:lnSpc>
                <a:spcBef>
                  <a:spcPct val="0"/>
                </a:spcBef>
              </a:pPr>
              <a:r>
                <a:rPr lang="en-US" b="true" sz="2801">
                  <a:solidFill>
                    <a:srgbClr val="EA5B4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€8K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0">
              <a:off x="354542" y="729995"/>
              <a:ext cx="2612350" cy="8438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99"/>
                </a:lnSpc>
              </a:pPr>
              <a:r>
                <a:rPr lang="en-US" sz="1465" spc="-82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Total HealthKit dev cost payback &lt;2 months from retained users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11953047" y="8144806"/>
            <a:ext cx="3605000" cy="1371775"/>
            <a:chOff x="0" y="0"/>
            <a:chExt cx="4806666" cy="1829033"/>
          </a:xfrm>
        </p:grpSpPr>
        <p:grpSp>
          <p:nvGrpSpPr>
            <p:cNvPr name="Group 59" id="59"/>
            <p:cNvGrpSpPr/>
            <p:nvPr/>
          </p:nvGrpSpPr>
          <p:grpSpPr>
            <a:xfrm rot="0">
              <a:off x="0" y="0"/>
              <a:ext cx="4806666" cy="1829033"/>
              <a:chOff x="0" y="0"/>
              <a:chExt cx="2012053" cy="765627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2012053" cy="765627"/>
              </a:xfrm>
              <a:custGeom>
                <a:avLst/>
                <a:gdLst/>
                <a:ahLst/>
                <a:cxnLst/>
                <a:rect r="r" b="b" t="t" l="l"/>
                <a:pathLst>
                  <a:path h="765627" w="2012053">
                    <a:moveTo>
                      <a:pt x="68262" y="0"/>
                    </a:moveTo>
                    <a:lnTo>
                      <a:pt x="1943791" y="0"/>
                    </a:lnTo>
                    <a:cubicBezTo>
                      <a:pt x="1981491" y="0"/>
                      <a:pt x="2012053" y="30562"/>
                      <a:pt x="2012053" y="68262"/>
                    </a:cubicBezTo>
                    <a:lnTo>
                      <a:pt x="2012053" y="697365"/>
                    </a:lnTo>
                    <a:cubicBezTo>
                      <a:pt x="2012053" y="715469"/>
                      <a:pt x="2004862" y="732832"/>
                      <a:pt x="1992060" y="745633"/>
                    </a:cubicBezTo>
                    <a:cubicBezTo>
                      <a:pt x="1979258" y="758435"/>
                      <a:pt x="1961896" y="765627"/>
                      <a:pt x="1943791" y="765627"/>
                    </a:cubicBezTo>
                    <a:lnTo>
                      <a:pt x="68262" y="765627"/>
                    </a:lnTo>
                    <a:cubicBezTo>
                      <a:pt x="50158" y="765627"/>
                      <a:pt x="32795" y="758435"/>
                      <a:pt x="19994" y="745633"/>
                    </a:cubicBezTo>
                    <a:cubicBezTo>
                      <a:pt x="7192" y="732832"/>
                      <a:pt x="0" y="715469"/>
                      <a:pt x="0" y="697365"/>
                    </a:cubicBezTo>
                    <a:lnTo>
                      <a:pt x="0" y="68262"/>
                    </a:lnTo>
                    <a:cubicBezTo>
                      <a:pt x="0" y="50158"/>
                      <a:pt x="7192" y="32795"/>
                      <a:pt x="19994" y="19994"/>
                    </a:cubicBezTo>
                    <a:cubicBezTo>
                      <a:pt x="32795" y="7192"/>
                      <a:pt x="50158" y="0"/>
                      <a:pt x="68262" y="0"/>
                    </a:cubicBezTo>
                    <a:close/>
                  </a:path>
                </a:pathLst>
              </a:custGeom>
              <a:solidFill>
                <a:srgbClr val="F4EBDF"/>
              </a:solidFill>
            </p:spPr>
          </p:sp>
          <p:sp>
            <p:nvSpPr>
              <p:cNvPr name="TextBox 61" id="61"/>
              <p:cNvSpPr txBox="true"/>
              <p:nvPr/>
            </p:nvSpPr>
            <p:spPr>
              <a:xfrm>
                <a:off x="0" y="-38100"/>
                <a:ext cx="2012053" cy="80372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62" id="62"/>
            <p:cNvSpPr txBox="true"/>
            <p:nvPr/>
          </p:nvSpPr>
          <p:spPr>
            <a:xfrm rot="0">
              <a:off x="1228474" y="108989"/>
              <a:ext cx="2009741" cy="7033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422"/>
                </a:lnSpc>
                <a:spcBef>
                  <a:spcPct val="0"/>
                </a:spcBef>
              </a:pPr>
              <a:r>
                <a:rPr lang="en-US" b="true" sz="3159">
                  <a:solidFill>
                    <a:srgbClr val="EA5B4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FREE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525613" y="812305"/>
              <a:ext cx="3872839" cy="6451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16"/>
                </a:lnSpc>
              </a:pPr>
              <a:r>
                <a:rPr lang="en-US" sz="1651" spc="-92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HealthKit, Oura Cloud, Google Fit APIs are all free for developers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88" t="-12028" r="-17075" b="-1202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807177" y="2663076"/>
            <a:ext cx="6480823" cy="4008348"/>
            <a:chOff x="0" y="0"/>
            <a:chExt cx="1706884" cy="105569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6884" cy="1055697"/>
            </a:xfrm>
            <a:custGeom>
              <a:avLst/>
              <a:gdLst/>
              <a:ahLst/>
              <a:cxnLst/>
              <a:rect r="r" b="b" t="t" l="l"/>
              <a:pathLst>
                <a:path h="1055697" w="1706884">
                  <a:moveTo>
                    <a:pt x="1706884" y="527848"/>
                  </a:moveTo>
                  <a:lnTo>
                    <a:pt x="1300484" y="0"/>
                  </a:lnTo>
                  <a:lnTo>
                    <a:pt x="1300484" y="203200"/>
                  </a:lnTo>
                  <a:lnTo>
                    <a:pt x="0" y="203200"/>
                  </a:lnTo>
                  <a:lnTo>
                    <a:pt x="0" y="852497"/>
                  </a:lnTo>
                  <a:lnTo>
                    <a:pt x="1300484" y="852497"/>
                  </a:lnTo>
                  <a:lnTo>
                    <a:pt x="1300484" y="1055697"/>
                  </a:lnTo>
                  <a:lnTo>
                    <a:pt x="1706884" y="527848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3A8A2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65100"/>
              <a:ext cx="1605284" cy="687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844942" y="2663076"/>
            <a:ext cx="7509790" cy="4008348"/>
            <a:chOff x="0" y="0"/>
            <a:chExt cx="1977887" cy="105569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77887" cy="1055697"/>
            </a:xfrm>
            <a:custGeom>
              <a:avLst/>
              <a:gdLst/>
              <a:ahLst/>
              <a:cxnLst/>
              <a:rect r="r" b="b" t="t" l="l"/>
              <a:pathLst>
                <a:path h="1055697" w="1977887">
                  <a:moveTo>
                    <a:pt x="1977887" y="527848"/>
                  </a:moveTo>
                  <a:lnTo>
                    <a:pt x="1571487" y="0"/>
                  </a:lnTo>
                  <a:lnTo>
                    <a:pt x="1571487" y="203200"/>
                  </a:lnTo>
                  <a:lnTo>
                    <a:pt x="0" y="203200"/>
                  </a:lnTo>
                  <a:lnTo>
                    <a:pt x="0" y="852497"/>
                  </a:lnTo>
                  <a:lnTo>
                    <a:pt x="1571487" y="852497"/>
                  </a:lnTo>
                  <a:lnTo>
                    <a:pt x="1571487" y="1055697"/>
                  </a:lnTo>
                  <a:lnTo>
                    <a:pt x="1977887" y="527848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E1956C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165100"/>
              <a:ext cx="1876287" cy="687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083152" y="2663076"/>
            <a:ext cx="7509790" cy="4008348"/>
            <a:chOff x="0" y="0"/>
            <a:chExt cx="1977887" cy="105569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77887" cy="1055697"/>
            </a:xfrm>
            <a:custGeom>
              <a:avLst/>
              <a:gdLst/>
              <a:ahLst/>
              <a:cxnLst/>
              <a:rect r="r" b="b" t="t" l="l"/>
              <a:pathLst>
                <a:path h="1055697" w="1977887">
                  <a:moveTo>
                    <a:pt x="1977887" y="527848"/>
                  </a:moveTo>
                  <a:lnTo>
                    <a:pt x="1571487" y="0"/>
                  </a:lnTo>
                  <a:lnTo>
                    <a:pt x="1571487" y="203200"/>
                  </a:lnTo>
                  <a:lnTo>
                    <a:pt x="0" y="203200"/>
                  </a:lnTo>
                  <a:lnTo>
                    <a:pt x="0" y="852497"/>
                  </a:lnTo>
                  <a:lnTo>
                    <a:pt x="1571487" y="852497"/>
                  </a:lnTo>
                  <a:lnTo>
                    <a:pt x="1571487" y="1055697"/>
                  </a:lnTo>
                  <a:lnTo>
                    <a:pt x="1977887" y="527848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C8453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165100"/>
              <a:ext cx="1876287" cy="687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-441741" y="2663076"/>
            <a:ext cx="5495999" cy="4008348"/>
            <a:chOff x="0" y="0"/>
            <a:chExt cx="1447506" cy="105569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447506" cy="1055697"/>
            </a:xfrm>
            <a:custGeom>
              <a:avLst/>
              <a:gdLst/>
              <a:ahLst/>
              <a:cxnLst/>
              <a:rect r="r" b="b" t="t" l="l"/>
              <a:pathLst>
                <a:path h="1055697" w="1447506">
                  <a:moveTo>
                    <a:pt x="1447506" y="527848"/>
                  </a:moveTo>
                  <a:lnTo>
                    <a:pt x="1041106" y="0"/>
                  </a:lnTo>
                  <a:lnTo>
                    <a:pt x="1041106" y="203200"/>
                  </a:lnTo>
                  <a:lnTo>
                    <a:pt x="0" y="203200"/>
                  </a:lnTo>
                  <a:lnTo>
                    <a:pt x="0" y="852497"/>
                  </a:lnTo>
                  <a:lnTo>
                    <a:pt x="1041106" y="852497"/>
                  </a:lnTo>
                  <a:lnTo>
                    <a:pt x="1041106" y="1055697"/>
                  </a:lnTo>
                  <a:lnTo>
                    <a:pt x="1447506" y="527848"/>
                  </a:lnTo>
                  <a:close/>
                </a:path>
              </a:pathLst>
            </a:custGeom>
            <a:solidFill>
              <a:srgbClr val="F4EBDE"/>
            </a:solidFill>
            <a:ln w="38100" cap="sq">
              <a:solidFill>
                <a:srgbClr val="DDA44B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165100"/>
              <a:ext cx="1345906" cy="6873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611505" y="7266089"/>
            <a:ext cx="7059099" cy="1992211"/>
            <a:chOff x="0" y="0"/>
            <a:chExt cx="2706351" cy="76378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706351" cy="763783"/>
            </a:xfrm>
            <a:custGeom>
              <a:avLst/>
              <a:gdLst/>
              <a:ahLst/>
              <a:cxnLst/>
              <a:rect r="r" b="b" t="t" l="l"/>
              <a:pathLst>
                <a:path h="763783" w="2706351">
                  <a:moveTo>
                    <a:pt x="42772" y="0"/>
                  </a:moveTo>
                  <a:lnTo>
                    <a:pt x="2663578" y="0"/>
                  </a:lnTo>
                  <a:cubicBezTo>
                    <a:pt x="2687201" y="0"/>
                    <a:pt x="2706351" y="19150"/>
                    <a:pt x="2706351" y="42772"/>
                  </a:cubicBezTo>
                  <a:lnTo>
                    <a:pt x="2706351" y="721011"/>
                  </a:lnTo>
                  <a:cubicBezTo>
                    <a:pt x="2706351" y="732355"/>
                    <a:pt x="2701844" y="743234"/>
                    <a:pt x="2693823" y="751256"/>
                  </a:cubicBezTo>
                  <a:cubicBezTo>
                    <a:pt x="2685802" y="759277"/>
                    <a:pt x="2674922" y="763783"/>
                    <a:pt x="2663578" y="763783"/>
                  </a:cubicBezTo>
                  <a:lnTo>
                    <a:pt x="42772" y="763783"/>
                  </a:lnTo>
                  <a:cubicBezTo>
                    <a:pt x="31428" y="763783"/>
                    <a:pt x="20549" y="759277"/>
                    <a:pt x="12528" y="751256"/>
                  </a:cubicBezTo>
                  <a:cubicBezTo>
                    <a:pt x="4506" y="743234"/>
                    <a:pt x="0" y="732355"/>
                    <a:pt x="0" y="721011"/>
                  </a:cubicBezTo>
                  <a:lnTo>
                    <a:pt x="0" y="42772"/>
                  </a:lnTo>
                  <a:cubicBezTo>
                    <a:pt x="0" y="31428"/>
                    <a:pt x="4506" y="20549"/>
                    <a:pt x="12528" y="12528"/>
                  </a:cubicBezTo>
                  <a:cubicBezTo>
                    <a:pt x="20549" y="4506"/>
                    <a:pt x="31428" y="0"/>
                    <a:pt x="42772" y="0"/>
                  </a:cubicBezTo>
                  <a:close/>
                </a:path>
              </a:pathLst>
            </a:custGeom>
            <a:solidFill>
              <a:srgbClr val="F4ECE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706351" cy="8018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44350" y="1653897"/>
            <a:ext cx="14118197" cy="448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101010"/>
                </a:solidFill>
                <a:latin typeface="Aileron"/>
                <a:ea typeface="Aileron"/>
                <a:cs typeface="Aileron"/>
                <a:sym typeface="Aileron"/>
              </a:rPr>
              <a:t>An even bigger and almost empty opportunity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719866"/>
            <a:ext cx="15328267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Long-term Expansion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4464511" y="4155703"/>
            <a:ext cx="3224760" cy="1089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MENOPAUSE B2B - WORKPLACE PROGRAMME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111191" y="4155703"/>
            <a:ext cx="3696770" cy="1089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MENOPAUSE AS DEDICTATED PRODUCT TIER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177011" y="4183444"/>
            <a:ext cx="3581369" cy="737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HRT INTERACTION GUIDANCE LAYER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15574" y="4183444"/>
            <a:ext cx="3581369" cy="737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3003" spc="48" b="true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PERIMENOPAUSE TRACKING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15574" y="3513310"/>
            <a:ext cx="259461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4"/>
              </a:lnSpc>
              <a:spcBef>
                <a:spcPct val="0"/>
              </a:spcBef>
            </a:pPr>
            <a:r>
              <a:rPr lang="en-US" sz="255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4835841" y="3502995"/>
            <a:ext cx="551247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1283" indent="-275641" lvl="1">
              <a:lnSpc>
                <a:spcPts val="3574"/>
              </a:lnSpc>
              <a:spcBef>
                <a:spcPct val="0"/>
              </a:spcBef>
              <a:buAutoNum type="arabicPeriod" startAt="1"/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9851730" y="3513310"/>
            <a:ext cx="259461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4"/>
              </a:lnSpc>
              <a:spcBef>
                <a:spcPct val="0"/>
              </a:spcBef>
            </a:pPr>
            <a:r>
              <a:rPr lang="en-US" sz="2553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3.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188887" y="3513310"/>
            <a:ext cx="551247" cy="44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1283" indent="-275641" lvl="1">
              <a:lnSpc>
                <a:spcPts val="3574"/>
              </a:lnSpc>
              <a:spcBef>
                <a:spcPct val="0"/>
              </a:spcBef>
              <a:buAutoNum type="arabicPeriod" startAt="1"/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16936655" y="4804607"/>
            <a:ext cx="752617" cy="413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7"/>
              </a:lnSpc>
              <a:spcBef>
                <a:spcPct val="0"/>
              </a:spcBef>
            </a:pPr>
            <a:r>
              <a:rPr lang="en-US" sz="23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(Y3)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742420" y="4804607"/>
            <a:ext cx="752617" cy="413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7"/>
              </a:lnSpc>
              <a:spcBef>
                <a:spcPct val="0"/>
              </a:spcBef>
            </a:pPr>
            <a:r>
              <a:rPr lang="en-US" sz="23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(Y3)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177011" y="4804607"/>
            <a:ext cx="868988" cy="413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7"/>
              </a:lnSpc>
              <a:spcBef>
                <a:spcPct val="0"/>
              </a:spcBef>
            </a:pPr>
            <a:r>
              <a:rPr lang="en-US" sz="239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(M22)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15574" y="4811966"/>
            <a:ext cx="2389361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(soft launch M18)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826984" y="7753388"/>
            <a:ext cx="1737190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b="true" sz="2299" spc="73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$22.7B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627767" y="6934124"/>
            <a:ext cx="5026574" cy="597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80"/>
              </a:lnSpc>
              <a:spcBef>
                <a:spcPct val="0"/>
              </a:spcBef>
            </a:pPr>
            <a:r>
              <a:rPr lang="en-US" b="true" sz="3486" spc="-163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MENOPAUSE MARKET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828358" y="8161693"/>
            <a:ext cx="1737190" cy="780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z="1546" spc="49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Global menopause market by 2028, 7% CAGR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070372" y="7753388"/>
            <a:ext cx="1737190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b="true" sz="2299" spc="73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1M+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8070372" y="8161693"/>
            <a:ext cx="1737190" cy="780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z="1546" spc="49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Women entering menopause per year in the US alone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0312387" y="7753388"/>
            <a:ext cx="1737190" cy="389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b="true" sz="2299" spc="73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~12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312387" y="8161693"/>
            <a:ext cx="1737190" cy="589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z="1546" spc="49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App solutions available, mostly symptom trackers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873317" y="8613594"/>
            <a:ext cx="4303694" cy="644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69161" indent="-134581" lvl="1">
              <a:lnSpc>
                <a:spcPts val="1745"/>
              </a:lnSpc>
              <a:buFont typeface="Arial"/>
              <a:buChar char="•"/>
            </a:pPr>
            <a:r>
              <a:rPr lang="en-US" sz="1246" spc="39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Same infrastructure - different life stage</a:t>
            </a:r>
          </a:p>
          <a:p>
            <a:pPr algn="l" marL="269161" indent="-134581" lvl="1">
              <a:lnSpc>
                <a:spcPts val="1745"/>
              </a:lnSpc>
              <a:buFont typeface="Arial"/>
              <a:buChar char="•"/>
            </a:pPr>
            <a:r>
              <a:rPr lang="en-US" sz="1246" spc="39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Higher ARPU than core product </a:t>
            </a:r>
          </a:p>
          <a:p>
            <a:pPr algn="l" marL="269161" indent="-134581" lvl="1">
              <a:lnSpc>
                <a:spcPts val="1745"/>
              </a:lnSpc>
              <a:spcBef>
                <a:spcPct val="0"/>
              </a:spcBef>
              <a:buFont typeface="Arial"/>
              <a:buChar char="•"/>
            </a:pPr>
            <a:r>
              <a:rPr lang="en-US" sz="1246" spc="39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Proven market demand, almost no tech supply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17311" y="9577182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60"/>
                </a:lnTo>
                <a:lnTo>
                  <a:pt x="0" y="406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388" t="-12028" r="-17075" b="-1202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2561054" y="3313138"/>
            <a:ext cx="10697712" cy="4320325"/>
            <a:chOff x="0" y="0"/>
            <a:chExt cx="2012603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7207"/>
              <a:ext cx="2007507" cy="798387"/>
            </a:xfrm>
            <a:custGeom>
              <a:avLst/>
              <a:gdLst/>
              <a:ahLst/>
              <a:cxnLst/>
              <a:rect r="r" b="b" t="t" l="l"/>
              <a:pathLst>
                <a:path h="798387" w="2007507">
                  <a:moveTo>
                    <a:pt x="2003904" y="390494"/>
                  </a:moveTo>
                  <a:lnTo>
                    <a:pt x="1614903" y="1492"/>
                  </a:lnTo>
                  <a:cubicBezTo>
                    <a:pt x="1613445" y="35"/>
                    <a:pt x="1611253" y="-401"/>
                    <a:pt x="1609349" y="388"/>
                  </a:cubicBezTo>
                  <a:cubicBezTo>
                    <a:pt x="1607445" y="1177"/>
                    <a:pt x="1606203" y="3035"/>
                    <a:pt x="1606203" y="5096"/>
                  </a:cubicBezTo>
                  <a:lnTo>
                    <a:pt x="1606203" y="183690"/>
                  </a:lnTo>
                  <a:cubicBezTo>
                    <a:pt x="1606203" y="190485"/>
                    <a:pt x="1600695" y="195993"/>
                    <a:pt x="1593900" y="195993"/>
                  </a:cubicBezTo>
                  <a:lnTo>
                    <a:pt x="12303" y="195993"/>
                  </a:lnTo>
                  <a:cubicBezTo>
                    <a:pt x="9040" y="195993"/>
                    <a:pt x="5911" y="197289"/>
                    <a:pt x="3603" y="199596"/>
                  </a:cubicBezTo>
                  <a:cubicBezTo>
                    <a:pt x="1296" y="201904"/>
                    <a:pt x="0" y="205033"/>
                    <a:pt x="0" y="208296"/>
                  </a:cubicBezTo>
                  <a:lnTo>
                    <a:pt x="0" y="590090"/>
                  </a:lnTo>
                  <a:cubicBezTo>
                    <a:pt x="0" y="593353"/>
                    <a:pt x="1296" y="596482"/>
                    <a:pt x="3603" y="598790"/>
                  </a:cubicBezTo>
                  <a:cubicBezTo>
                    <a:pt x="5911" y="601097"/>
                    <a:pt x="9040" y="602393"/>
                    <a:pt x="12303" y="602393"/>
                  </a:cubicBezTo>
                  <a:lnTo>
                    <a:pt x="1593900" y="602393"/>
                  </a:lnTo>
                  <a:cubicBezTo>
                    <a:pt x="1597163" y="602393"/>
                    <a:pt x="1600293" y="603689"/>
                    <a:pt x="1602600" y="605996"/>
                  </a:cubicBezTo>
                  <a:cubicBezTo>
                    <a:pt x="1604907" y="608304"/>
                    <a:pt x="1606203" y="611433"/>
                    <a:pt x="1606203" y="614696"/>
                  </a:cubicBezTo>
                  <a:lnTo>
                    <a:pt x="1606203" y="793290"/>
                  </a:lnTo>
                  <a:cubicBezTo>
                    <a:pt x="1606203" y="795351"/>
                    <a:pt x="1607445" y="797209"/>
                    <a:pt x="1609349" y="797998"/>
                  </a:cubicBezTo>
                  <a:cubicBezTo>
                    <a:pt x="1611253" y="798787"/>
                    <a:pt x="1613445" y="798351"/>
                    <a:pt x="1614903" y="796894"/>
                  </a:cubicBezTo>
                  <a:lnTo>
                    <a:pt x="2003904" y="407892"/>
                  </a:lnTo>
                  <a:cubicBezTo>
                    <a:pt x="2006211" y="405585"/>
                    <a:pt x="2007507" y="402456"/>
                    <a:pt x="2007507" y="399193"/>
                  </a:cubicBezTo>
                  <a:cubicBezTo>
                    <a:pt x="2007507" y="395930"/>
                    <a:pt x="2006211" y="392801"/>
                    <a:pt x="2003904" y="390494"/>
                  </a:cubicBezTo>
                  <a:close/>
                </a:path>
              </a:pathLst>
            </a:custGeom>
            <a:solidFill>
              <a:srgbClr val="F4ECE0"/>
            </a:solidFill>
            <a:ln w="257175" cap="sq">
              <a:solidFill>
                <a:srgbClr val="F4ECE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55575"/>
              <a:ext cx="1911003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872314" y="3526490"/>
            <a:ext cx="2732695" cy="2710845"/>
          </a:xfrm>
          <a:custGeom>
            <a:avLst/>
            <a:gdLst/>
            <a:ahLst/>
            <a:cxnLst/>
            <a:rect r="r" b="b" t="t" l="l"/>
            <a:pathLst>
              <a:path h="2710845" w="2732695">
                <a:moveTo>
                  <a:pt x="0" y="0"/>
                </a:moveTo>
                <a:lnTo>
                  <a:pt x="2732694" y="0"/>
                </a:lnTo>
                <a:lnTo>
                  <a:pt x="2732694" y="2710845"/>
                </a:lnTo>
                <a:lnTo>
                  <a:pt x="0" y="2710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806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645979" y="969595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809625"/>
            <a:ext cx="16359343" cy="2036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Building Scalable Women’s Health Infrastructure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433968" y="6798679"/>
            <a:ext cx="2438346" cy="2311478"/>
            <a:chOff x="0" y="0"/>
            <a:chExt cx="642198" cy="60878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42198" cy="608784"/>
            </a:xfrm>
            <a:custGeom>
              <a:avLst/>
              <a:gdLst/>
              <a:ahLst/>
              <a:cxnLst/>
              <a:rect r="r" b="b" t="t" l="l"/>
              <a:pathLst>
                <a:path h="608784" w="642198">
                  <a:moveTo>
                    <a:pt x="53976" y="0"/>
                  </a:moveTo>
                  <a:lnTo>
                    <a:pt x="588222" y="0"/>
                  </a:lnTo>
                  <a:cubicBezTo>
                    <a:pt x="602537" y="0"/>
                    <a:pt x="616266" y="5687"/>
                    <a:pt x="626389" y="15809"/>
                  </a:cubicBezTo>
                  <a:cubicBezTo>
                    <a:pt x="636511" y="25932"/>
                    <a:pt x="642198" y="39661"/>
                    <a:pt x="642198" y="53976"/>
                  </a:cubicBezTo>
                  <a:lnTo>
                    <a:pt x="642198" y="554808"/>
                  </a:lnTo>
                  <a:cubicBezTo>
                    <a:pt x="642198" y="569123"/>
                    <a:pt x="636511" y="582853"/>
                    <a:pt x="626389" y="592975"/>
                  </a:cubicBezTo>
                  <a:cubicBezTo>
                    <a:pt x="616266" y="603097"/>
                    <a:pt x="602537" y="608784"/>
                    <a:pt x="588222" y="608784"/>
                  </a:cubicBezTo>
                  <a:lnTo>
                    <a:pt x="53976" y="608784"/>
                  </a:lnTo>
                  <a:cubicBezTo>
                    <a:pt x="39661" y="608784"/>
                    <a:pt x="25932" y="603097"/>
                    <a:pt x="15809" y="592975"/>
                  </a:cubicBezTo>
                  <a:cubicBezTo>
                    <a:pt x="5687" y="582853"/>
                    <a:pt x="0" y="569123"/>
                    <a:pt x="0" y="554808"/>
                  </a:cubicBezTo>
                  <a:lnTo>
                    <a:pt x="0" y="53976"/>
                  </a:lnTo>
                  <a:cubicBezTo>
                    <a:pt x="0" y="39661"/>
                    <a:pt x="5687" y="25932"/>
                    <a:pt x="15809" y="15809"/>
                  </a:cubicBezTo>
                  <a:cubicBezTo>
                    <a:pt x="25932" y="5687"/>
                    <a:pt x="39661" y="0"/>
                    <a:pt x="53976" y="0"/>
                  </a:cubicBezTo>
                  <a:close/>
                </a:path>
              </a:pathLst>
            </a:custGeom>
            <a:solidFill>
              <a:srgbClr val="ED644C"/>
            </a:solidFill>
            <a:ln w="19050" cap="sq">
              <a:solidFill>
                <a:srgbClr val="F5F1EB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642198" cy="6468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b="true" sz="180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Preventative &amp; personalized nutrition aligned </a:t>
              </a:r>
            </a:p>
            <a:p>
              <a:pPr algn="ctr">
                <a:lnSpc>
                  <a:spcPts val="2520"/>
                </a:lnSpc>
              </a:pPr>
              <a:r>
                <a:rPr lang="en-US" b="true" sz="180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with hormones 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072339" y="6798679"/>
            <a:ext cx="2532670" cy="2311478"/>
            <a:chOff x="0" y="0"/>
            <a:chExt cx="667041" cy="60878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7041" cy="608784"/>
            </a:xfrm>
            <a:custGeom>
              <a:avLst/>
              <a:gdLst/>
              <a:ahLst/>
              <a:cxnLst/>
              <a:rect r="r" b="b" t="t" l="l"/>
              <a:pathLst>
                <a:path h="608784" w="667041">
                  <a:moveTo>
                    <a:pt x="51966" y="0"/>
                  </a:moveTo>
                  <a:lnTo>
                    <a:pt x="615075" y="0"/>
                  </a:lnTo>
                  <a:cubicBezTo>
                    <a:pt x="628857" y="0"/>
                    <a:pt x="642075" y="5475"/>
                    <a:pt x="651820" y="15220"/>
                  </a:cubicBezTo>
                  <a:cubicBezTo>
                    <a:pt x="661566" y="24966"/>
                    <a:pt x="667041" y="38184"/>
                    <a:pt x="667041" y="51966"/>
                  </a:cubicBezTo>
                  <a:lnTo>
                    <a:pt x="667041" y="556818"/>
                  </a:lnTo>
                  <a:cubicBezTo>
                    <a:pt x="667041" y="570601"/>
                    <a:pt x="661566" y="583818"/>
                    <a:pt x="651820" y="593564"/>
                  </a:cubicBezTo>
                  <a:cubicBezTo>
                    <a:pt x="642075" y="603309"/>
                    <a:pt x="628857" y="608784"/>
                    <a:pt x="615075" y="608784"/>
                  </a:cubicBezTo>
                  <a:lnTo>
                    <a:pt x="51966" y="608784"/>
                  </a:lnTo>
                  <a:cubicBezTo>
                    <a:pt x="38184" y="608784"/>
                    <a:pt x="24966" y="603309"/>
                    <a:pt x="15220" y="593564"/>
                  </a:cubicBezTo>
                  <a:cubicBezTo>
                    <a:pt x="5475" y="583818"/>
                    <a:pt x="0" y="570601"/>
                    <a:pt x="0" y="556818"/>
                  </a:cubicBezTo>
                  <a:lnTo>
                    <a:pt x="0" y="51966"/>
                  </a:lnTo>
                  <a:cubicBezTo>
                    <a:pt x="0" y="38184"/>
                    <a:pt x="5475" y="24966"/>
                    <a:pt x="15220" y="15220"/>
                  </a:cubicBezTo>
                  <a:cubicBezTo>
                    <a:pt x="24966" y="5475"/>
                    <a:pt x="38184" y="0"/>
                    <a:pt x="51966" y="0"/>
                  </a:cubicBezTo>
                  <a:close/>
                </a:path>
              </a:pathLst>
            </a:custGeom>
            <a:solidFill>
              <a:srgbClr val="ED644C"/>
            </a:solidFill>
            <a:ln w="19050" cap="sq">
              <a:solidFill>
                <a:srgbClr val="F5F1EB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667041" cy="6468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b="true" sz="180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Symptom tracking &amp; optimization engine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5355293" y="6798679"/>
            <a:ext cx="2532670" cy="2311478"/>
            <a:chOff x="0" y="0"/>
            <a:chExt cx="667041" cy="60878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67041" cy="608784"/>
            </a:xfrm>
            <a:custGeom>
              <a:avLst/>
              <a:gdLst/>
              <a:ahLst/>
              <a:cxnLst/>
              <a:rect r="r" b="b" t="t" l="l"/>
              <a:pathLst>
                <a:path h="608784" w="667041">
                  <a:moveTo>
                    <a:pt x="51966" y="0"/>
                  </a:moveTo>
                  <a:lnTo>
                    <a:pt x="615075" y="0"/>
                  </a:lnTo>
                  <a:cubicBezTo>
                    <a:pt x="628857" y="0"/>
                    <a:pt x="642075" y="5475"/>
                    <a:pt x="651820" y="15220"/>
                  </a:cubicBezTo>
                  <a:cubicBezTo>
                    <a:pt x="661566" y="24966"/>
                    <a:pt x="667041" y="38184"/>
                    <a:pt x="667041" y="51966"/>
                  </a:cubicBezTo>
                  <a:lnTo>
                    <a:pt x="667041" y="556818"/>
                  </a:lnTo>
                  <a:cubicBezTo>
                    <a:pt x="667041" y="570601"/>
                    <a:pt x="661566" y="583818"/>
                    <a:pt x="651820" y="593564"/>
                  </a:cubicBezTo>
                  <a:cubicBezTo>
                    <a:pt x="642075" y="603309"/>
                    <a:pt x="628857" y="608784"/>
                    <a:pt x="615075" y="608784"/>
                  </a:cubicBezTo>
                  <a:lnTo>
                    <a:pt x="51966" y="608784"/>
                  </a:lnTo>
                  <a:cubicBezTo>
                    <a:pt x="38184" y="608784"/>
                    <a:pt x="24966" y="603309"/>
                    <a:pt x="15220" y="593564"/>
                  </a:cubicBezTo>
                  <a:cubicBezTo>
                    <a:pt x="5475" y="583818"/>
                    <a:pt x="0" y="570601"/>
                    <a:pt x="0" y="556818"/>
                  </a:cubicBezTo>
                  <a:lnTo>
                    <a:pt x="0" y="51966"/>
                  </a:lnTo>
                  <a:cubicBezTo>
                    <a:pt x="0" y="38184"/>
                    <a:pt x="5475" y="24966"/>
                    <a:pt x="15220" y="15220"/>
                  </a:cubicBezTo>
                  <a:cubicBezTo>
                    <a:pt x="24966" y="5475"/>
                    <a:pt x="38184" y="0"/>
                    <a:pt x="51966" y="0"/>
                  </a:cubicBezTo>
                  <a:close/>
                </a:path>
              </a:pathLst>
            </a:custGeom>
            <a:solidFill>
              <a:srgbClr val="ED644C"/>
            </a:solidFill>
            <a:ln w="19050" cap="sq">
              <a:solidFill>
                <a:srgbClr val="F5F1EB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667041" cy="6468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b="true" sz="180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Closing the women’s health data gap through real world data 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626136" y="6798679"/>
            <a:ext cx="2532670" cy="2311478"/>
            <a:chOff x="0" y="0"/>
            <a:chExt cx="667041" cy="60878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67041" cy="608784"/>
            </a:xfrm>
            <a:custGeom>
              <a:avLst/>
              <a:gdLst/>
              <a:ahLst/>
              <a:cxnLst/>
              <a:rect r="r" b="b" t="t" l="l"/>
              <a:pathLst>
                <a:path h="608784" w="667041">
                  <a:moveTo>
                    <a:pt x="51966" y="0"/>
                  </a:moveTo>
                  <a:lnTo>
                    <a:pt x="615075" y="0"/>
                  </a:lnTo>
                  <a:cubicBezTo>
                    <a:pt x="628857" y="0"/>
                    <a:pt x="642075" y="5475"/>
                    <a:pt x="651820" y="15220"/>
                  </a:cubicBezTo>
                  <a:cubicBezTo>
                    <a:pt x="661566" y="24966"/>
                    <a:pt x="667041" y="38184"/>
                    <a:pt x="667041" y="51966"/>
                  </a:cubicBezTo>
                  <a:lnTo>
                    <a:pt x="667041" y="556818"/>
                  </a:lnTo>
                  <a:cubicBezTo>
                    <a:pt x="667041" y="570601"/>
                    <a:pt x="661566" y="583818"/>
                    <a:pt x="651820" y="593564"/>
                  </a:cubicBezTo>
                  <a:cubicBezTo>
                    <a:pt x="642075" y="603309"/>
                    <a:pt x="628857" y="608784"/>
                    <a:pt x="615075" y="608784"/>
                  </a:cubicBezTo>
                  <a:lnTo>
                    <a:pt x="51966" y="608784"/>
                  </a:lnTo>
                  <a:cubicBezTo>
                    <a:pt x="38184" y="608784"/>
                    <a:pt x="24966" y="603309"/>
                    <a:pt x="15220" y="593564"/>
                  </a:cubicBezTo>
                  <a:cubicBezTo>
                    <a:pt x="5475" y="583818"/>
                    <a:pt x="0" y="570601"/>
                    <a:pt x="0" y="556818"/>
                  </a:cubicBezTo>
                  <a:lnTo>
                    <a:pt x="0" y="51966"/>
                  </a:lnTo>
                  <a:cubicBezTo>
                    <a:pt x="0" y="38184"/>
                    <a:pt x="5475" y="24966"/>
                    <a:pt x="15220" y="15220"/>
                  </a:cubicBezTo>
                  <a:cubicBezTo>
                    <a:pt x="24966" y="5475"/>
                    <a:pt x="38184" y="0"/>
                    <a:pt x="51966" y="0"/>
                  </a:cubicBezTo>
                  <a:close/>
                </a:path>
              </a:pathLst>
            </a:custGeom>
            <a:solidFill>
              <a:srgbClr val="ED644C"/>
            </a:solidFill>
            <a:ln w="19050" cap="sq">
              <a:solidFill>
                <a:srgbClr val="F5F1EB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667041" cy="6468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b="true" sz="180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Advancing digital infrastructure for an underfunded healthcare segment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8374784" y="4632368"/>
            <a:ext cx="1538433" cy="1579279"/>
          </a:xfrm>
          <a:custGeom>
            <a:avLst/>
            <a:gdLst/>
            <a:ahLst/>
            <a:cxnLst/>
            <a:rect r="r" b="b" t="t" l="l"/>
            <a:pathLst>
              <a:path h="1579279" w="1538433">
                <a:moveTo>
                  <a:pt x="0" y="0"/>
                </a:moveTo>
                <a:lnTo>
                  <a:pt x="1538432" y="0"/>
                </a:lnTo>
                <a:lnTo>
                  <a:pt x="1538432" y="1579279"/>
                </a:lnTo>
                <a:lnTo>
                  <a:pt x="0" y="15792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388" t="-19165" r="-17075" b="-12795"/>
            </a:stretch>
          </a:blipFill>
        </p:spPr>
      </p:sp>
      <p:grpSp>
        <p:nvGrpSpPr>
          <p:cNvPr name="Group 22" id="22"/>
          <p:cNvGrpSpPr/>
          <p:nvPr/>
        </p:nvGrpSpPr>
        <p:grpSpPr>
          <a:xfrm rot="-10800000">
            <a:off x="10151341" y="3313138"/>
            <a:ext cx="10697712" cy="4320325"/>
            <a:chOff x="0" y="0"/>
            <a:chExt cx="2012603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7207"/>
              <a:ext cx="2007507" cy="798387"/>
            </a:xfrm>
            <a:custGeom>
              <a:avLst/>
              <a:gdLst/>
              <a:ahLst/>
              <a:cxnLst/>
              <a:rect r="r" b="b" t="t" l="l"/>
              <a:pathLst>
                <a:path h="798387" w="2007507">
                  <a:moveTo>
                    <a:pt x="2003904" y="390494"/>
                  </a:moveTo>
                  <a:lnTo>
                    <a:pt x="1614903" y="1492"/>
                  </a:lnTo>
                  <a:cubicBezTo>
                    <a:pt x="1613445" y="35"/>
                    <a:pt x="1611253" y="-401"/>
                    <a:pt x="1609349" y="388"/>
                  </a:cubicBezTo>
                  <a:cubicBezTo>
                    <a:pt x="1607445" y="1177"/>
                    <a:pt x="1606203" y="3035"/>
                    <a:pt x="1606203" y="5096"/>
                  </a:cubicBezTo>
                  <a:lnTo>
                    <a:pt x="1606203" y="183690"/>
                  </a:lnTo>
                  <a:cubicBezTo>
                    <a:pt x="1606203" y="190485"/>
                    <a:pt x="1600695" y="195993"/>
                    <a:pt x="1593900" y="195993"/>
                  </a:cubicBezTo>
                  <a:lnTo>
                    <a:pt x="12303" y="195993"/>
                  </a:lnTo>
                  <a:cubicBezTo>
                    <a:pt x="9040" y="195993"/>
                    <a:pt x="5911" y="197289"/>
                    <a:pt x="3603" y="199596"/>
                  </a:cubicBezTo>
                  <a:cubicBezTo>
                    <a:pt x="1296" y="201904"/>
                    <a:pt x="0" y="205033"/>
                    <a:pt x="0" y="208296"/>
                  </a:cubicBezTo>
                  <a:lnTo>
                    <a:pt x="0" y="590090"/>
                  </a:lnTo>
                  <a:cubicBezTo>
                    <a:pt x="0" y="593353"/>
                    <a:pt x="1296" y="596482"/>
                    <a:pt x="3603" y="598790"/>
                  </a:cubicBezTo>
                  <a:cubicBezTo>
                    <a:pt x="5911" y="601097"/>
                    <a:pt x="9040" y="602393"/>
                    <a:pt x="12303" y="602393"/>
                  </a:cubicBezTo>
                  <a:lnTo>
                    <a:pt x="1593900" y="602393"/>
                  </a:lnTo>
                  <a:cubicBezTo>
                    <a:pt x="1597163" y="602393"/>
                    <a:pt x="1600293" y="603689"/>
                    <a:pt x="1602600" y="605996"/>
                  </a:cubicBezTo>
                  <a:cubicBezTo>
                    <a:pt x="1604907" y="608304"/>
                    <a:pt x="1606203" y="611433"/>
                    <a:pt x="1606203" y="614696"/>
                  </a:cubicBezTo>
                  <a:lnTo>
                    <a:pt x="1606203" y="793290"/>
                  </a:lnTo>
                  <a:cubicBezTo>
                    <a:pt x="1606203" y="795351"/>
                    <a:pt x="1607445" y="797209"/>
                    <a:pt x="1609349" y="797998"/>
                  </a:cubicBezTo>
                  <a:cubicBezTo>
                    <a:pt x="1611253" y="798787"/>
                    <a:pt x="1613445" y="798351"/>
                    <a:pt x="1614903" y="796894"/>
                  </a:cubicBezTo>
                  <a:lnTo>
                    <a:pt x="2003904" y="407892"/>
                  </a:lnTo>
                  <a:cubicBezTo>
                    <a:pt x="2006211" y="405585"/>
                    <a:pt x="2007507" y="402456"/>
                    <a:pt x="2007507" y="399193"/>
                  </a:cubicBezTo>
                  <a:cubicBezTo>
                    <a:pt x="2007507" y="395930"/>
                    <a:pt x="2006211" y="392801"/>
                    <a:pt x="2003904" y="390494"/>
                  </a:cubicBezTo>
                  <a:close/>
                </a:path>
              </a:pathLst>
            </a:custGeom>
            <a:solidFill>
              <a:srgbClr val="F4ECE0"/>
            </a:solidFill>
            <a:ln w="257175" cap="sq">
              <a:solidFill>
                <a:srgbClr val="F4ECE0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155575"/>
              <a:ext cx="1911003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2819214" y="3526490"/>
            <a:ext cx="2680983" cy="2680983"/>
          </a:xfrm>
          <a:custGeom>
            <a:avLst/>
            <a:gdLst/>
            <a:ahLst/>
            <a:cxnLst/>
            <a:rect r="r" b="b" t="t" l="l"/>
            <a:pathLst>
              <a:path h="2680983" w="2680983">
                <a:moveTo>
                  <a:pt x="0" y="0"/>
                </a:moveTo>
                <a:lnTo>
                  <a:pt x="2680983" y="0"/>
                </a:lnTo>
                <a:lnTo>
                  <a:pt x="2680983" y="2680983"/>
                </a:lnTo>
                <a:lnTo>
                  <a:pt x="0" y="26809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6989235" y="1763325"/>
            <a:ext cx="11475857" cy="746797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7649000" y="7917899"/>
            <a:ext cx="1604986" cy="535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032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USER</a:t>
            </a:r>
          </a:p>
          <a:p>
            <a:pPr algn="r">
              <a:lnSpc>
                <a:spcPts val="2032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GROWTH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059916" y="726299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15788" y="726299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59916" y="573621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615788" y="573621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59916" y="496488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615788" y="496488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059916" y="417461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615788" y="417461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59916" y="340802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615788" y="340802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7797192" y="3176572"/>
            <a:ext cx="1724536" cy="4415684"/>
            <a:chOff x="0" y="0"/>
            <a:chExt cx="438916" cy="112384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38916" cy="1123847"/>
            </a:xfrm>
            <a:custGeom>
              <a:avLst/>
              <a:gdLst/>
              <a:ahLst/>
              <a:cxnLst/>
              <a:rect r="r" b="b" t="t" l="l"/>
              <a:pathLst>
                <a:path h="1123847" w="438916">
                  <a:moveTo>
                    <a:pt x="0" y="0"/>
                  </a:moveTo>
                  <a:lnTo>
                    <a:pt x="438916" y="0"/>
                  </a:lnTo>
                  <a:lnTo>
                    <a:pt x="438916" y="1123847"/>
                  </a:lnTo>
                  <a:lnTo>
                    <a:pt x="0" y="1123847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438916" cy="11714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8659460" y="5906231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40</a:t>
            </a:r>
          </a:p>
        </p:txBody>
      </p:sp>
      <p:sp>
        <p:nvSpPr>
          <p:cNvPr name="TextBox 18" id="18"/>
          <p:cNvSpPr txBox="true"/>
          <p:nvPr/>
        </p:nvSpPr>
        <p:spPr>
          <a:xfrm rot="-5400000">
            <a:off x="7423853" y="4970052"/>
            <a:ext cx="1909518" cy="375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00"/>
              </a:lnSpc>
              <a:spcBef>
                <a:spcPct val="0"/>
              </a:spcBef>
            </a:pPr>
            <a:r>
              <a:rPr lang="en-US" b="true" sz="2214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€(Thousands)</a:t>
            </a:r>
          </a:p>
        </p:txBody>
      </p:sp>
      <p:grpSp>
        <p:nvGrpSpPr>
          <p:cNvPr name="Group 19" id="19"/>
          <p:cNvGrpSpPr/>
          <p:nvPr/>
        </p:nvGrpSpPr>
        <p:grpSpPr>
          <a:xfrm rot="-5400000">
            <a:off x="8333896" y="6569028"/>
            <a:ext cx="598475" cy="1607587"/>
            <a:chOff x="0" y="0"/>
            <a:chExt cx="152319" cy="40915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52319" cy="409151"/>
            </a:xfrm>
            <a:custGeom>
              <a:avLst/>
              <a:gdLst/>
              <a:ahLst/>
              <a:cxnLst/>
              <a:rect r="r" b="b" t="t" l="l"/>
              <a:pathLst>
                <a:path h="409151" w="152319">
                  <a:moveTo>
                    <a:pt x="0" y="0"/>
                  </a:moveTo>
                  <a:lnTo>
                    <a:pt x="152319" y="0"/>
                  </a:lnTo>
                  <a:lnTo>
                    <a:pt x="152319" y="409151"/>
                  </a:lnTo>
                  <a:lnTo>
                    <a:pt x="0" y="409151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52319" cy="4567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-5400000">
            <a:off x="13346779" y="-141538"/>
            <a:ext cx="598475" cy="5052880"/>
            <a:chOff x="0" y="0"/>
            <a:chExt cx="152319" cy="128602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52319" cy="1286021"/>
            </a:xfrm>
            <a:custGeom>
              <a:avLst/>
              <a:gdLst/>
              <a:ahLst/>
              <a:cxnLst/>
              <a:rect r="r" b="b" t="t" l="l"/>
              <a:pathLst>
                <a:path h="1286021" w="152319">
                  <a:moveTo>
                    <a:pt x="0" y="0"/>
                  </a:moveTo>
                  <a:lnTo>
                    <a:pt x="152319" y="0"/>
                  </a:lnTo>
                  <a:lnTo>
                    <a:pt x="152319" y="1286021"/>
                  </a:lnTo>
                  <a:lnTo>
                    <a:pt x="0" y="1286021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152319" cy="13336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9580379" y="2427227"/>
            <a:ext cx="7482189" cy="322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5"/>
              </a:lnSpc>
            </a:pPr>
            <a:r>
              <a:rPr lang="en-US" b="true" sz="2635" spc="-126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NutriSync Projections  - Realistic (quarterly)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3124486" y="7860749"/>
            <a:ext cx="826876" cy="317965"/>
            <a:chOff x="0" y="0"/>
            <a:chExt cx="210450" cy="8092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10450" cy="80926"/>
            </a:xfrm>
            <a:custGeom>
              <a:avLst/>
              <a:gdLst/>
              <a:ahLst/>
              <a:cxnLst/>
              <a:rect r="r" b="b" t="t" l="l"/>
              <a:pathLst>
                <a:path h="80926" w="210450">
                  <a:moveTo>
                    <a:pt x="0" y="0"/>
                  </a:moveTo>
                  <a:lnTo>
                    <a:pt x="210450" y="0"/>
                  </a:lnTo>
                  <a:lnTo>
                    <a:pt x="210450" y="80926"/>
                  </a:lnTo>
                  <a:lnTo>
                    <a:pt x="0" y="80926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47625"/>
              <a:ext cx="210450" cy="1285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9580379" y="7954972"/>
            <a:ext cx="542501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209" b="true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&gt;1K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879023" y="7361138"/>
            <a:ext cx="1557904" cy="375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00"/>
              </a:lnSpc>
            </a:pPr>
            <a:r>
              <a:rPr lang="en-US" b="true" sz="2214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QUARTERS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6046187" y="3969273"/>
            <a:ext cx="870917" cy="773375"/>
            <a:chOff x="0" y="0"/>
            <a:chExt cx="1161222" cy="1031167"/>
          </a:xfrm>
        </p:grpSpPr>
        <p:grpSp>
          <p:nvGrpSpPr>
            <p:cNvPr name="Group 32" id="32"/>
            <p:cNvGrpSpPr/>
            <p:nvPr/>
          </p:nvGrpSpPr>
          <p:grpSpPr>
            <a:xfrm rot="0">
              <a:off x="318350" y="348807"/>
              <a:ext cx="682360" cy="682360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B624A">
                  <a:alpha val="65882"/>
                </a:srgbClr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r">
                  <a:lnSpc>
                    <a:spcPts val="1399"/>
                  </a:lnSpc>
                </a:pPr>
              </a:p>
            </p:txBody>
          </p:sp>
        </p:grpSp>
        <p:sp>
          <p:nvSpPr>
            <p:cNvPr name="Freeform 35" id="35"/>
            <p:cNvSpPr/>
            <p:nvPr/>
          </p:nvSpPr>
          <p:spPr>
            <a:xfrm flipH="false" flipV="false" rot="0">
              <a:off x="434348" y="493148"/>
              <a:ext cx="450363" cy="457334"/>
            </a:xfrm>
            <a:custGeom>
              <a:avLst/>
              <a:gdLst/>
              <a:ahLst/>
              <a:cxnLst/>
              <a:rect r="r" b="b" t="t" l="l"/>
              <a:pathLst>
                <a:path h="457334" w="450363">
                  <a:moveTo>
                    <a:pt x="0" y="0"/>
                  </a:moveTo>
                  <a:lnTo>
                    <a:pt x="450363" y="0"/>
                  </a:lnTo>
                  <a:lnTo>
                    <a:pt x="450363" y="457333"/>
                  </a:lnTo>
                  <a:lnTo>
                    <a:pt x="0" y="45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8388" t="-20464" r="-17075" b="-12934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0" y="-28575"/>
              <a:ext cx="1161222" cy="2993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32"/>
                </a:lnSpc>
                <a:spcBef>
                  <a:spcPct val="0"/>
                </a:spcBef>
              </a:pPr>
              <a:r>
                <a:rPr lang="en-US" sz="1380" i="true">
                  <a:solidFill>
                    <a:srgbClr val="000000"/>
                  </a:solidFill>
                  <a:latin typeface="Aileron Italics"/>
                  <a:ea typeface="Aileron Italics"/>
                  <a:cs typeface="Aileron Italics"/>
                  <a:sym typeface="Aileron Italics"/>
                </a:rPr>
                <a:t>Breakeven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388" t="-12028" r="-17075" b="-12028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1684888" y="7954972"/>
            <a:ext cx="786607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+2.6K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4183336" y="7954972"/>
            <a:ext cx="962025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+11.3K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6419367" y="7954972"/>
            <a:ext cx="962025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209" b="true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+30.3</a:t>
            </a: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K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661114" y="3975637"/>
            <a:ext cx="836222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100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657497" y="6569435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20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8682197" y="5251116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60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8682197" y="4613136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80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44706" y="3126024"/>
            <a:ext cx="3099810" cy="47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9"/>
              </a:lnSpc>
              <a:spcBef>
                <a:spcPct val="0"/>
              </a:spcBef>
            </a:pPr>
            <a:r>
              <a:rPr lang="en-US" sz="2749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Y3 Annual revenue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52897" y="2192695"/>
            <a:ext cx="3091619" cy="1044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593"/>
              </a:lnSpc>
              <a:spcBef>
                <a:spcPct val="0"/>
              </a:spcBef>
            </a:pPr>
            <a:r>
              <a:rPr lang="en-US" b="true" sz="6138" spc="-306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€1.67M 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036703" y="3541949"/>
            <a:ext cx="4687628" cy="47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9"/>
              </a:lnSpc>
              <a:spcBef>
                <a:spcPct val="0"/>
              </a:spcBef>
            </a:pPr>
            <a:r>
              <a:rPr lang="en-US" sz="2749">
                <a:solidFill>
                  <a:srgbClr val="737373"/>
                </a:solidFill>
                <a:latin typeface="Aileron"/>
                <a:ea typeface="Aileron"/>
                <a:cs typeface="Aileron"/>
                <a:sym typeface="Aileron"/>
              </a:rPr>
              <a:t>ARR: €2M annualised 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1036703" y="4592951"/>
            <a:ext cx="4296519" cy="1759448"/>
            <a:chOff x="0" y="0"/>
            <a:chExt cx="5728692" cy="2345931"/>
          </a:xfrm>
        </p:grpSpPr>
        <p:sp>
          <p:nvSpPr>
            <p:cNvPr name="TextBox 50" id="50"/>
            <p:cNvSpPr txBox="true"/>
            <p:nvPr/>
          </p:nvSpPr>
          <p:spPr>
            <a:xfrm rot="0">
              <a:off x="0" y="1182759"/>
              <a:ext cx="5728692" cy="611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49"/>
                </a:lnSpc>
                <a:spcBef>
                  <a:spcPct val="0"/>
                </a:spcBef>
              </a:pPr>
              <a:r>
                <a:rPr lang="en-US" sz="2749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Year 3 paying users 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0" y="-114300"/>
              <a:ext cx="4011295" cy="13542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593"/>
                </a:lnSpc>
                <a:spcBef>
                  <a:spcPct val="0"/>
                </a:spcBef>
              </a:pPr>
              <a:r>
                <a:rPr lang="en-US" b="true" sz="6138" spc="-306">
                  <a:solidFill>
                    <a:srgbClr val="C8453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30.3K+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0" y="1734214"/>
              <a:ext cx="4834283" cy="611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49"/>
                </a:lnSpc>
                <a:spcBef>
                  <a:spcPct val="0"/>
                </a:spcBef>
              </a:pPr>
              <a:r>
                <a:rPr lang="en-US" sz="2749">
                  <a:solidFill>
                    <a:srgbClr val="737373"/>
                  </a:solidFill>
                  <a:latin typeface="Aileron"/>
                  <a:ea typeface="Aileron"/>
                  <a:cs typeface="Aileron"/>
                  <a:sym typeface="Aileron"/>
                </a:rPr>
                <a:t>Deep tech Y2+ impact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028700" y="6851360"/>
            <a:ext cx="5464275" cy="1345424"/>
            <a:chOff x="0" y="0"/>
            <a:chExt cx="7285700" cy="1793899"/>
          </a:xfrm>
        </p:grpSpPr>
        <p:sp>
          <p:nvSpPr>
            <p:cNvPr name="TextBox 54" id="54"/>
            <p:cNvSpPr txBox="true"/>
            <p:nvPr/>
          </p:nvSpPr>
          <p:spPr>
            <a:xfrm rot="0">
              <a:off x="0" y="1182182"/>
              <a:ext cx="7285700" cy="611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49"/>
                </a:lnSpc>
                <a:spcBef>
                  <a:spcPct val="0"/>
                </a:spcBef>
              </a:pPr>
              <a:r>
                <a:rPr lang="en-US" sz="2749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Reach profitability 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0" y="-114300"/>
              <a:ext cx="3274729" cy="1354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584"/>
                </a:lnSpc>
                <a:spcBef>
                  <a:spcPct val="0"/>
                </a:spcBef>
              </a:pPr>
              <a:r>
                <a:rPr lang="en-US" b="true" sz="6131" spc="-306">
                  <a:solidFill>
                    <a:srgbClr val="C8453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M32</a:t>
              </a:r>
            </a:p>
          </p:txBody>
        </p:sp>
      </p:grpSp>
      <p:sp>
        <p:nvSpPr>
          <p:cNvPr name="TextBox 56" id="56"/>
          <p:cNvSpPr txBox="true"/>
          <p:nvPr/>
        </p:nvSpPr>
        <p:spPr>
          <a:xfrm rot="0">
            <a:off x="8685506" y="3319088"/>
            <a:ext cx="836222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120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028700" y="719866"/>
            <a:ext cx="15328267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Capital Efficient Growth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6983230" y="1762779"/>
            <a:ext cx="11482409" cy="7469062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7649000" y="7917899"/>
            <a:ext cx="1604986" cy="535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032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USER</a:t>
            </a:r>
          </a:p>
          <a:p>
            <a:pPr algn="r">
              <a:lnSpc>
                <a:spcPts val="2032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GROWTH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059916" y="726299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15788" y="726299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59916" y="573621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615788" y="573621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59916" y="496488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615788" y="4964885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059916" y="417461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615788" y="417461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59916" y="340802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615788" y="3408021"/>
            <a:ext cx="34692" cy="19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57"/>
              </a:lnSpc>
              <a:spcBef>
                <a:spcPct val="0"/>
              </a:spcBef>
            </a:pPr>
            <a:r>
              <a:rPr lang="en-US" b="true" sz="1112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7797192" y="3176572"/>
            <a:ext cx="1724536" cy="4415684"/>
            <a:chOff x="0" y="0"/>
            <a:chExt cx="438916" cy="112384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38916" cy="1123847"/>
            </a:xfrm>
            <a:custGeom>
              <a:avLst/>
              <a:gdLst/>
              <a:ahLst/>
              <a:cxnLst/>
              <a:rect r="r" b="b" t="t" l="l"/>
              <a:pathLst>
                <a:path h="1123847" w="438916">
                  <a:moveTo>
                    <a:pt x="0" y="0"/>
                  </a:moveTo>
                  <a:lnTo>
                    <a:pt x="438916" y="0"/>
                  </a:lnTo>
                  <a:lnTo>
                    <a:pt x="438916" y="1123847"/>
                  </a:lnTo>
                  <a:lnTo>
                    <a:pt x="0" y="1123847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438916" cy="11714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8659460" y="5906231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40</a:t>
            </a:r>
          </a:p>
        </p:txBody>
      </p:sp>
      <p:sp>
        <p:nvSpPr>
          <p:cNvPr name="TextBox 18" id="18"/>
          <p:cNvSpPr txBox="true"/>
          <p:nvPr/>
        </p:nvSpPr>
        <p:spPr>
          <a:xfrm rot="-5400000">
            <a:off x="7423853" y="4970052"/>
            <a:ext cx="1909518" cy="375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00"/>
              </a:lnSpc>
              <a:spcBef>
                <a:spcPct val="0"/>
              </a:spcBef>
            </a:pPr>
            <a:r>
              <a:rPr lang="en-US" b="true" sz="2214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€(Thousands)</a:t>
            </a:r>
          </a:p>
        </p:txBody>
      </p:sp>
      <p:grpSp>
        <p:nvGrpSpPr>
          <p:cNvPr name="Group 19" id="19"/>
          <p:cNvGrpSpPr/>
          <p:nvPr/>
        </p:nvGrpSpPr>
        <p:grpSpPr>
          <a:xfrm rot="-5400000">
            <a:off x="8333896" y="6569028"/>
            <a:ext cx="598475" cy="1607587"/>
            <a:chOff x="0" y="0"/>
            <a:chExt cx="152319" cy="40915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52319" cy="409151"/>
            </a:xfrm>
            <a:custGeom>
              <a:avLst/>
              <a:gdLst/>
              <a:ahLst/>
              <a:cxnLst/>
              <a:rect r="r" b="b" t="t" l="l"/>
              <a:pathLst>
                <a:path h="409151" w="152319">
                  <a:moveTo>
                    <a:pt x="0" y="0"/>
                  </a:moveTo>
                  <a:lnTo>
                    <a:pt x="152319" y="0"/>
                  </a:lnTo>
                  <a:lnTo>
                    <a:pt x="152319" y="409151"/>
                  </a:lnTo>
                  <a:lnTo>
                    <a:pt x="0" y="409151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152319" cy="4567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-5400000">
            <a:off x="13346779" y="-141538"/>
            <a:ext cx="598475" cy="5052880"/>
            <a:chOff x="0" y="0"/>
            <a:chExt cx="152319" cy="128602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52319" cy="1286021"/>
            </a:xfrm>
            <a:custGeom>
              <a:avLst/>
              <a:gdLst/>
              <a:ahLst/>
              <a:cxnLst/>
              <a:rect r="r" b="b" t="t" l="l"/>
              <a:pathLst>
                <a:path h="1286021" w="152319">
                  <a:moveTo>
                    <a:pt x="0" y="0"/>
                  </a:moveTo>
                  <a:lnTo>
                    <a:pt x="152319" y="0"/>
                  </a:lnTo>
                  <a:lnTo>
                    <a:pt x="152319" y="1286021"/>
                  </a:lnTo>
                  <a:lnTo>
                    <a:pt x="0" y="1286021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152319" cy="13336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9497027" y="2357515"/>
            <a:ext cx="7482189" cy="322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5"/>
              </a:lnSpc>
            </a:pPr>
            <a:r>
              <a:rPr lang="en-US" b="true" sz="2635" spc="-126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NutriSync Projections  - Ambitious (quarterly)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3124486" y="7860749"/>
            <a:ext cx="826876" cy="317965"/>
            <a:chOff x="0" y="0"/>
            <a:chExt cx="210450" cy="8092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210450" cy="80926"/>
            </a:xfrm>
            <a:custGeom>
              <a:avLst/>
              <a:gdLst/>
              <a:ahLst/>
              <a:cxnLst/>
              <a:rect r="r" b="b" t="t" l="l"/>
              <a:pathLst>
                <a:path h="80926" w="210450">
                  <a:moveTo>
                    <a:pt x="0" y="0"/>
                  </a:moveTo>
                  <a:lnTo>
                    <a:pt x="210450" y="0"/>
                  </a:lnTo>
                  <a:lnTo>
                    <a:pt x="210450" y="80926"/>
                  </a:lnTo>
                  <a:lnTo>
                    <a:pt x="0" y="80926"/>
                  </a:lnTo>
                  <a:close/>
                </a:path>
              </a:pathLst>
            </a:custGeom>
            <a:solidFill>
              <a:srgbClr val="F5F5F5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47625"/>
              <a:ext cx="210450" cy="1285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9580379" y="7954972"/>
            <a:ext cx="542501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209" b="true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&gt;1K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879023" y="7361138"/>
            <a:ext cx="1557904" cy="375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00"/>
              </a:lnSpc>
            </a:pPr>
            <a:r>
              <a:rPr lang="en-US" b="true" sz="2214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QUARTERS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6046187" y="3969273"/>
            <a:ext cx="870917" cy="773375"/>
            <a:chOff x="0" y="0"/>
            <a:chExt cx="1161222" cy="1031167"/>
          </a:xfrm>
        </p:grpSpPr>
        <p:grpSp>
          <p:nvGrpSpPr>
            <p:cNvPr name="Group 32" id="32"/>
            <p:cNvGrpSpPr/>
            <p:nvPr/>
          </p:nvGrpSpPr>
          <p:grpSpPr>
            <a:xfrm rot="0">
              <a:off x="318350" y="348807"/>
              <a:ext cx="682360" cy="682360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B624A">
                  <a:alpha val="65882"/>
                </a:srgbClr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r">
                  <a:lnSpc>
                    <a:spcPts val="1399"/>
                  </a:lnSpc>
                </a:pPr>
              </a:p>
            </p:txBody>
          </p:sp>
        </p:grpSp>
        <p:sp>
          <p:nvSpPr>
            <p:cNvPr name="Freeform 35" id="35"/>
            <p:cNvSpPr/>
            <p:nvPr/>
          </p:nvSpPr>
          <p:spPr>
            <a:xfrm flipH="false" flipV="false" rot="0">
              <a:off x="434348" y="493148"/>
              <a:ext cx="450363" cy="457334"/>
            </a:xfrm>
            <a:custGeom>
              <a:avLst/>
              <a:gdLst/>
              <a:ahLst/>
              <a:cxnLst/>
              <a:rect r="r" b="b" t="t" l="l"/>
              <a:pathLst>
                <a:path h="457334" w="450363">
                  <a:moveTo>
                    <a:pt x="0" y="0"/>
                  </a:moveTo>
                  <a:lnTo>
                    <a:pt x="450363" y="0"/>
                  </a:lnTo>
                  <a:lnTo>
                    <a:pt x="450363" y="457333"/>
                  </a:lnTo>
                  <a:lnTo>
                    <a:pt x="0" y="457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8388" t="-20464" r="-17075" b="-12934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0" y="-28575"/>
              <a:ext cx="1161222" cy="2993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932"/>
                </a:lnSpc>
                <a:spcBef>
                  <a:spcPct val="0"/>
                </a:spcBef>
              </a:pPr>
              <a:r>
                <a:rPr lang="en-US" sz="1380" i="true">
                  <a:solidFill>
                    <a:srgbClr val="000000"/>
                  </a:solidFill>
                  <a:latin typeface="Aileron Italics"/>
                  <a:ea typeface="Aileron Italics"/>
                  <a:cs typeface="Aileron Italics"/>
                  <a:sym typeface="Aileron Italics"/>
                </a:rPr>
                <a:t>Breakeven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388" t="-12028" r="-17075" b="-12028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1684888" y="7954972"/>
            <a:ext cx="786607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+4.4K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4183336" y="7954972"/>
            <a:ext cx="962025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+22.2K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6419367" y="7954972"/>
            <a:ext cx="962025" cy="366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209" b="true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+69.5</a:t>
            </a:r>
            <a:r>
              <a:rPr lang="en-US" b="true" sz="2209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K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661114" y="3975637"/>
            <a:ext cx="836222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100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657497" y="6569435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20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8682197" y="5251116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60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8682197" y="4613136"/>
            <a:ext cx="839530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80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044706" y="3126024"/>
            <a:ext cx="3099810" cy="47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9"/>
              </a:lnSpc>
              <a:spcBef>
                <a:spcPct val="0"/>
              </a:spcBef>
            </a:pPr>
            <a:r>
              <a:rPr lang="en-US" sz="2749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Y3 Annual revenue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52897" y="2192695"/>
            <a:ext cx="3091619" cy="1044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593"/>
              </a:lnSpc>
              <a:spcBef>
                <a:spcPct val="0"/>
              </a:spcBef>
            </a:pPr>
            <a:r>
              <a:rPr lang="en-US" b="true" sz="6138" spc="-306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€3.47M 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036703" y="3541949"/>
            <a:ext cx="4687628" cy="47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9"/>
              </a:lnSpc>
              <a:spcBef>
                <a:spcPct val="0"/>
              </a:spcBef>
            </a:pPr>
            <a:r>
              <a:rPr lang="en-US" sz="2749">
                <a:solidFill>
                  <a:srgbClr val="737373"/>
                </a:solidFill>
                <a:latin typeface="Aileron"/>
                <a:ea typeface="Aileron"/>
                <a:cs typeface="Aileron"/>
                <a:sym typeface="Aileron"/>
              </a:rPr>
              <a:t>ARR: €4.7M annualised 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1036703" y="4592951"/>
            <a:ext cx="4296519" cy="1759448"/>
            <a:chOff x="0" y="0"/>
            <a:chExt cx="5728692" cy="2345931"/>
          </a:xfrm>
        </p:grpSpPr>
        <p:sp>
          <p:nvSpPr>
            <p:cNvPr name="TextBox 50" id="50"/>
            <p:cNvSpPr txBox="true"/>
            <p:nvPr/>
          </p:nvSpPr>
          <p:spPr>
            <a:xfrm rot="0">
              <a:off x="0" y="1182759"/>
              <a:ext cx="5728692" cy="611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49"/>
                </a:lnSpc>
                <a:spcBef>
                  <a:spcPct val="0"/>
                </a:spcBef>
              </a:pPr>
              <a:r>
                <a:rPr lang="en-US" sz="2749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Year 3 paying users 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0" y="-114300"/>
              <a:ext cx="4011295" cy="13542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593"/>
                </a:lnSpc>
                <a:spcBef>
                  <a:spcPct val="0"/>
                </a:spcBef>
              </a:pPr>
              <a:r>
                <a:rPr lang="en-US" b="true" sz="6138" spc="-306">
                  <a:solidFill>
                    <a:srgbClr val="C8453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69.5K+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0" y="1734214"/>
              <a:ext cx="4834283" cy="611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49"/>
                </a:lnSpc>
                <a:spcBef>
                  <a:spcPct val="0"/>
                </a:spcBef>
              </a:pPr>
              <a:r>
                <a:rPr lang="en-US" sz="2749">
                  <a:solidFill>
                    <a:srgbClr val="737373"/>
                  </a:solidFill>
                  <a:latin typeface="Aileron"/>
                  <a:ea typeface="Aileron"/>
                  <a:cs typeface="Aileron"/>
                  <a:sym typeface="Aileron"/>
                </a:rPr>
                <a:t>Deep tech Y2+ impact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028700" y="6851360"/>
            <a:ext cx="5464275" cy="1345424"/>
            <a:chOff x="0" y="0"/>
            <a:chExt cx="7285700" cy="1793899"/>
          </a:xfrm>
        </p:grpSpPr>
        <p:sp>
          <p:nvSpPr>
            <p:cNvPr name="TextBox 54" id="54"/>
            <p:cNvSpPr txBox="true"/>
            <p:nvPr/>
          </p:nvSpPr>
          <p:spPr>
            <a:xfrm rot="0">
              <a:off x="0" y="1182182"/>
              <a:ext cx="7285700" cy="6117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849"/>
                </a:lnSpc>
                <a:spcBef>
                  <a:spcPct val="0"/>
                </a:spcBef>
              </a:pPr>
              <a:r>
                <a:rPr lang="en-US" sz="2749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Reach profitability 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0" y="-114300"/>
              <a:ext cx="3274729" cy="1354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584"/>
                </a:lnSpc>
                <a:spcBef>
                  <a:spcPct val="0"/>
                </a:spcBef>
              </a:pPr>
              <a:r>
                <a:rPr lang="en-US" b="true" sz="6131" spc="-306">
                  <a:solidFill>
                    <a:srgbClr val="C84530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M27</a:t>
              </a:r>
            </a:p>
          </p:txBody>
        </p:sp>
      </p:grpSp>
      <p:sp>
        <p:nvSpPr>
          <p:cNvPr name="TextBox 56" id="56"/>
          <p:cNvSpPr txBox="true"/>
          <p:nvPr/>
        </p:nvSpPr>
        <p:spPr>
          <a:xfrm rot="0">
            <a:off x="8685506" y="3319088"/>
            <a:ext cx="836222" cy="38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187"/>
              </a:lnSpc>
              <a:spcBef>
                <a:spcPct val="0"/>
              </a:spcBef>
            </a:pPr>
            <a:r>
              <a:rPr lang="en-US" b="true" sz="2276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120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028700" y="719866"/>
            <a:ext cx="15328267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Capital Efficient Growth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Object 2" id="2"/>
          <p:cNvGraphicFramePr/>
          <p:nvPr/>
        </p:nvGraphicFramePr>
        <p:xfrm>
          <a:off x="948503" y="3352359"/>
          <a:ext cx="15310462" cy="6010926"/>
        </p:xfrm>
        <a:graphic>
          <a:graphicData uri="http://schemas.openxmlformats.org/presentationml/2006/ole">
            <p:oleObj imgW="18364200" imgH="9067800" r:id="rId3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1028700" y="1979817"/>
            <a:ext cx="16365933" cy="699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0"/>
              </a:lnSpc>
            </a:pPr>
            <a:r>
              <a:rPr lang="en-US" sz="3000" spc="-144">
                <a:solidFill>
                  <a:srgbClr val="EB624A"/>
                </a:solidFill>
                <a:latin typeface="Aileron"/>
                <a:ea typeface="Aileron"/>
                <a:cs typeface="Aileron"/>
                <a:sym typeface="Aileron"/>
              </a:rPr>
              <a:t>After 3 cycles algorithm must map symptom intensity per phase, identify user’s high sensitivity window, create a personalized symptom plan.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388" t="-12028" r="-17075" b="-12028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91291"/>
            <a:ext cx="17259300" cy="9631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15"/>
              </a:lnSpc>
            </a:pPr>
            <a:r>
              <a:rPr lang="en-US" sz="7770" spc="-372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NutriSync’s Adaptive Cycle Intelligence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Object 2" id="2"/>
          <p:cNvGraphicFramePr/>
          <p:nvPr/>
        </p:nvGraphicFramePr>
        <p:xfrm>
          <a:off x="1715641" y="2228760"/>
          <a:ext cx="15310462" cy="6010926"/>
        </p:xfrm>
        <a:graphic>
          <a:graphicData uri="http://schemas.openxmlformats.org/presentationml/2006/ole">
            <p:oleObj imgW="18364200" imgH="9067800" r:id="rId3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17408718" y="9402805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1" y="0"/>
                </a:lnTo>
                <a:lnTo>
                  <a:pt x="371961" y="406160"/>
                </a:lnTo>
                <a:lnTo>
                  <a:pt x="0" y="406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388" t="-12028" r="-17075" b="-1202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737387" y="9538506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691291"/>
            <a:ext cx="17259300" cy="9631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15"/>
              </a:lnSpc>
            </a:pPr>
            <a:r>
              <a:rPr lang="en-US" sz="7770" spc="-372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NutriSync’s Adaptive Cycle Intelligence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Object 2" id="2"/>
          <p:cNvGraphicFramePr/>
          <p:nvPr/>
        </p:nvGraphicFramePr>
        <p:xfrm>
          <a:off x="1028700" y="3779852"/>
          <a:ext cx="15310462" cy="6010926"/>
        </p:xfrm>
        <a:graphic>
          <a:graphicData uri="http://schemas.openxmlformats.org/presentationml/2006/ole">
            <p:oleObj imgW="18364200" imgH="9067800" r:id="rId3" progId="Excel.Sheet.12" name="Worksheet">
              <p:embed/>
              <p:pic>
                <p:nvPicPr>
                  <p:cNvPr name="" id="0"/>
                  <p:cNvPicPr/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270000" y="1270000"/>
                    <a:ext cx="1270000" cy="1270000"/>
                  </a:xfrm>
                  <a:prstGeom prst="rect"/>
                </p:spPr>
              </p:pic>
            </p:oleObj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388" t="-12028" r="-17075" b="-1202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975807" y="2032092"/>
            <a:ext cx="10336387" cy="699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70"/>
              </a:lnSpc>
            </a:pPr>
            <a:r>
              <a:rPr lang="en-US" sz="3000" spc="-144">
                <a:solidFill>
                  <a:srgbClr val="EB624A"/>
                </a:solidFill>
                <a:latin typeface="Aileron"/>
                <a:ea typeface="Aileron"/>
                <a:cs typeface="Aileron"/>
                <a:sym typeface="Aileron"/>
              </a:rPr>
              <a:t>Measures longitudinal improvement vs. personal baseline using volatility and severity reduction across cycles.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91291"/>
            <a:ext cx="17060947" cy="9631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15"/>
              </a:lnSpc>
            </a:pPr>
            <a:r>
              <a:rPr lang="en-US" sz="7770" spc="-372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NutriSync’s Adaptive Cycle Intelligence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1F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-964430" y="4445121"/>
            <a:ext cx="19276525" cy="19228334"/>
          </a:xfrm>
          <a:custGeom>
            <a:avLst/>
            <a:gdLst/>
            <a:ahLst/>
            <a:cxnLst/>
            <a:rect r="r" b="b" t="t" l="l"/>
            <a:pathLst>
              <a:path h="19228334" w="19276525">
                <a:moveTo>
                  <a:pt x="0" y="0"/>
                </a:moveTo>
                <a:lnTo>
                  <a:pt x="19276526" y="0"/>
                </a:lnTo>
                <a:lnTo>
                  <a:pt x="19276526" y="19228334"/>
                </a:lnTo>
                <a:lnTo>
                  <a:pt x="0" y="192283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" r="0" b="-3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388" t="-12028" r="-17075" b="-12028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2960289" y="2678253"/>
            <a:ext cx="3375455" cy="6678917"/>
            <a:chOff x="0" y="0"/>
            <a:chExt cx="2620010" cy="51841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4610" r="0" b="-461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8925875" y="2718704"/>
            <a:ext cx="3375455" cy="6678917"/>
            <a:chOff x="0" y="0"/>
            <a:chExt cx="2620010" cy="51841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53340" y="25400"/>
              <a:ext cx="2513330" cy="5132070"/>
            </a:xfrm>
            <a:custGeom>
              <a:avLst/>
              <a:gdLst/>
              <a:ahLst/>
              <a:cxnLst/>
              <a:rect r="r" b="b" t="t" l="l"/>
              <a:pathLst>
                <a:path h="5132070" w="251333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85420" y="156210"/>
              <a:ext cx="2250453" cy="4876800"/>
            </a:xfrm>
            <a:custGeom>
              <a:avLst/>
              <a:gdLst/>
              <a:ahLst/>
              <a:cxnLst/>
              <a:rect r="r" b="b" t="t" l="l"/>
              <a:pathLst>
                <a:path h="4876800" w="2250453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6"/>
              <a:stretch>
                <a:fillRect l="-518" t="0" r="-518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121410" y="198120"/>
              <a:ext cx="347980" cy="43180"/>
            </a:xfrm>
            <a:custGeom>
              <a:avLst/>
              <a:gdLst/>
              <a:ahLst/>
              <a:cxnLst/>
              <a:rect r="r" b="b" t="t" l="l"/>
              <a:pathLst>
                <a:path h="43180" w="3479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579738" y="187960"/>
              <a:ext cx="63785" cy="63501"/>
            </a:xfrm>
            <a:custGeom>
              <a:avLst/>
              <a:gdLst/>
              <a:ahLst/>
              <a:cxnLst/>
              <a:rect r="r" b="b" t="t" l="l"/>
              <a:pathLst>
                <a:path h="63501" w="63785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685800"/>
              <a:ext cx="27940" cy="213360"/>
            </a:xfrm>
            <a:custGeom>
              <a:avLst/>
              <a:gdLst/>
              <a:ahLst/>
              <a:cxnLst/>
              <a:rect r="r" b="b" t="t" l="l"/>
              <a:pathLst>
                <a:path h="213360" w="2794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1057910"/>
              <a:ext cx="27940" cy="384810"/>
            </a:xfrm>
            <a:custGeom>
              <a:avLst/>
              <a:gdLst/>
              <a:ahLst/>
              <a:cxnLst/>
              <a:rect r="r" b="b" t="t" l="l"/>
              <a:pathLst>
                <a:path h="384810" w="2794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1526540"/>
              <a:ext cx="27940" cy="386080"/>
            </a:xfrm>
            <a:custGeom>
              <a:avLst/>
              <a:gdLst/>
              <a:ahLst/>
              <a:cxnLst/>
              <a:rect r="r" b="b" t="t" l="l"/>
              <a:pathLst>
                <a:path h="386080" w="2794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592070" y="1184910"/>
              <a:ext cx="27940" cy="618490"/>
            </a:xfrm>
            <a:custGeom>
              <a:avLst/>
              <a:gdLst/>
              <a:ahLst/>
              <a:cxnLst/>
              <a:rect r="r" b="b" t="t" l="l"/>
              <a:pathLst>
                <a:path h="618490" w="2794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7940" y="0"/>
              <a:ext cx="2564130" cy="5182870"/>
            </a:xfrm>
            <a:custGeom>
              <a:avLst/>
              <a:gdLst/>
              <a:ahLst/>
              <a:cxnLst/>
              <a:rect r="r" b="b" t="t" l="l"/>
              <a:pathLst>
                <a:path h="5182870" w="256413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028700" y="844545"/>
            <a:ext cx="15794350" cy="2036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69" spc="-416" b="tru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NutriSync The Adaptive Cycle Intelligence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587968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FFFFF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2956456"/>
            <a:ext cx="7392646" cy="174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8"/>
              </a:lnSpc>
            </a:pPr>
            <a:r>
              <a:rPr lang="en-US" sz="2600" b="true">
                <a:solidFill>
                  <a:srgbClr val="EC634B"/>
                </a:solidFill>
                <a:latin typeface="Aileron Bold"/>
                <a:ea typeface="Aileron Bold"/>
                <a:cs typeface="Aileron Bold"/>
                <a:sym typeface="Aileron Bold"/>
              </a:rPr>
              <a:t>Our Value Proposition</a:t>
            </a:r>
          </a:p>
          <a:p>
            <a:pPr algn="l">
              <a:lnSpc>
                <a:spcPts val="3458"/>
              </a:lnSpc>
            </a:pPr>
            <a:r>
              <a:rPr lang="en-US" sz="2600">
                <a:solidFill>
                  <a:srgbClr val="F5F5F5"/>
                </a:solidFill>
                <a:latin typeface="Aileron"/>
                <a:ea typeface="Aileron"/>
                <a:cs typeface="Aileron"/>
                <a:sym typeface="Aileron"/>
              </a:rPr>
              <a:t>NutriSync transforms user’s cycle data into actionable personalized guidance that adapts in real time to user’s biology and lifestyle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28700" y="7718667"/>
            <a:ext cx="6309404" cy="1478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2925"/>
              </a:lnSpc>
              <a:buFont typeface="Arial"/>
              <a:buChar char="•"/>
            </a:pPr>
            <a:r>
              <a:rPr lang="en-US" sz="2199">
                <a:solidFill>
                  <a:srgbClr val="F5F5F5"/>
                </a:solidFill>
                <a:latin typeface="Aileron"/>
                <a:ea typeface="Aileron"/>
                <a:cs typeface="Aileron"/>
                <a:sym typeface="Aileron"/>
              </a:rPr>
              <a:t>Personalized Adaption </a:t>
            </a:r>
          </a:p>
          <a:p>
            <a:pPr algn="l" marL="474979" indent="-237490" lvl="1">
              <a:lnSpc>
                <a:spcPts val="2925"/>
              </a:lnSpc>
              <a:buFont typeface="Arial"/>
              <a:buChar char="•"/>
            </a:pPr>
            <a:r>
              <a:rPr lang="en-US" sz="2199">
                <a:solidFill>
                  <a:srgbClr val="F5F5F5"/>
                </a:solidFill>
                <a:latin typeface="Aileron"/>
                <a:ea typeface="Aileron"/>
                <a:cs typeface="Aileron"/>
                <a:sym typeface="Aileron"/>
              </a:rPr>
              <a:t>Science Backed Intelligence</a:t>
            </a:r>
          </a:p>
          <a:p>
            <a:pPr algn="l" marL="474979" indent="-237490" lvl="1">
              <a:lnSpc>
                <a:spcPts val="2925"/>
              </a:lnSpc>
              <a:buFont typeface="Arial"/>
              <a:buChar char="•"/>
            </a:pPr>
            <a:r>
              <a:rPr lang="en-US" sz="2199">
                <a:solidFill>
                  <a:srgbClr val="F5F5F5"/>
                </a:solidFill>
                <a:latin typeface="Aileron"/>
                <a:ea typeface="Aileron"/>
                <a:cs typeface="Aileron"/>
                <a:sym typeface="Aileron"/>
              </a:rPr>
              <a:t>Holistic Optimization</a:t>
            </a:r>
          </a:p>
          <a:p>
            <a:pPr algn="l" marL="474979" indent="-237490" lvl="1">
              <a:lnSpc>
                <a:spcPts val="2925"/>
              </a:lnSpc>
              <a:buFont typeface="Arial"/>
              <a:buChar char="•"/>
            </a:pPr>
            <a:r>
              <a:rPr lang="en-US" sz="2199">
                <a:solidFill>
                  <a:srgbClr val="F5F5F5"/>
                </a:solidFill>
                <a:latin typeface="Aileron"/>
                <a:ea typeface="Aileron"/>
                <a:cs typeface="Aileron"/>
                <a:sym typeface="Aileron"/>
              </a:rPr>
              <a:t>Privacy by Design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28700" y="5113642"/>
            <a:ext cx="7392646" cy="2185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7"/>
              </a:lnSpc>
            </a:pPr>
            <a:r>
              <a:rPr lang="en-US" sz="2599" b="true">
                <a:solidFill>
                  <a:srgbClr val="EC634B"/>
                </a:solidFill>
                <a:latin typeface="Aileron Bold"/>
                <a:ea typeface="Aileron Bold"/>
                <a:cs typeface="Aileron Bold"/>
                <a:sym typeface="Aileron Bold"/>
              </a:rPr>
              <a:t>The NutriSync Difference </a:t>
            </a:r>
          </a:p>
          <a:p>
            <a:pPr algn="l">
              <a:lnSpc>
                <a:spcPts val="3457"/>
              </a:lnSpc>
            </a:pPr>
            <a:r>
              <a:rPr lang="en-US" sz="2599">
                <a:solidFill>
                  <a:srgbClr val="F5F5F5"/>
                </a:solidFill>
                <a:latin typeface="Aileron"/>
                <a:ea typeface="Aileron"/>
                <a:cs typeface="Aileron"/>
                <a:sym typeface="Aileron"/>
              </a:rPr>
              <a:t>Shows user’s how they are improving according to their own baseline and adapts to them</a:t>
            </a:r>
          </a:p>
          <a:p>
            <a:pPr algn="l" marL="561337" indent="-280669" lvl="1">
              <a:lnSpc>
                <a:spcPts val="3457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Cycle Alignment Score </a:t>
            </a:r>
          </a:p>
          <a:p>
            <a:pPr algn="l" marL="561337" indent="-280669" lvl="1">
              <a:lnSpc>
                <a:spcPts val="3457"/>
              </a:lnSpc>
              <a:buFont typeface="Arial"/>
              <a:buChar char="•"/>
            </a:pPr>
            <a:r>
              <a:rPr lang="en-US" sz="2599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Cycle Stability Score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941621" y="3464213"/>
            <a:ext cx="3830679" cy="3051581"/>
            <a:chOff x="0" y="0"/>
            <a:chExt cx="930158" cy="74097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30158" cy="740979"/>
            </a:xfrm>
            <a:custGeom>
              <a:avLst/>
              <a:gdLst/>
              <a:ahLst/>
              <a:cxnLst/>
              <a:rect r="r" b="b" t="t" l="l"/>
              <a:pathLst>
                <a:path h="740979" w="930158">
                  <a:moveTo>
                    <a:pt x="465079" y="0"/>
                  </a:moveTo>
                  <a:cubicBezTo>
                    <a:pt x="208223" y="0"/>
                    <a:pt x="0" y="165874"/>
                    <a:pt x="0" y="370489"/>
                  </a:cubicBezTo>
                  <a:cubicBezTo>
                    <a:pt x="0" y="575105"/>
                    <a:pt x="208223" y="740979"/>
                    <a:pt x="465079" y="740979"/>
                  </a:cubicBezTo>
                  <a:cubicBezTo>
                    <a:pt x="721935" y="740979"/>
                    <a:pt x="930158" y="575105"/>
                    <a:pt x="930158" y="370489"/>
                  </a:cubicBezTo>
                  <a:cubicBezTo>
                    <a:pt x="930158" y="165874"/>
                    <a:pt x="721935" y="0"/>
                    <a:pt x="465079" y="0"/>
                  </a:cubicBezTo>
                  <a:close/>
                </a:path>
              </a:pathLst>
            </a:custGeom>
            <a:solidFill>
              <a:srgbClr val="C8453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87202" y="31367"/>
              <a:ext cx="755753" cy="6401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176984" y="3464213"/>
            <a:ext cx="5079660" cy="4419058"/>
            <a:chOff x="0" y="0"/>
            <a:chExt cx="1233433" cy="107302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33432" cy="1073026"/>
            </a:xfrm>
            <a:custGeom>
              <a:avLst/>
              <a:gdLst/>
              <a:ahLst/>
              <a:cxnLst/>
              <a:rect r="r" b="b" t="t" l="l"/>
              <a:pathLst>
                <a:path h="1073026" w="1233432">
                  <a:moveTo>
                    <a:pt x="616716" y="0"/>
                  </a:moveTo>
                  <a:cubicBezTo>
                    <a:pt x="276113" y="0"/>
                    <a:pt x="0" y="240205"/>
                    <a:pt x="0" y="536513"/>
                  </a:cubicBezTo>
                  <a:cubicBezTo>
                    <a:pt x="0" y="832821"/>
                    <a:pt x="276113" y="1073026"/>
                    <a:pt x="616716" y="1073026"/>
                  </a:cubicBezTo>
                  <a:cubicBezTo>
                    <a:pt x="957319" y="1073026"/>
                    <a:pt x="1233432" y="832821"/>
                    <a:pt x="1233432" y="536513"/>
                  </a:cubicBezTo>
                  <a:cubicBezTo>
                    <a:pt x="1233432" y="240205"/>
                    <a:pt x="957319" y="0"/>
                    <a:pt x="616716" y="0"/>
                  </a:cubicBezTo>
                  <a:close/>
                </a:path>
              </a:pathLst>
            </a:custGeom>
            <a:solidFill>
              <a:srgbClr val="F4EBDF"/>
            </a:solidFill>
            <a:ln w="114300" cap="sq">
              <a:solidFill>
                <a:srgbClr val="D5D5D5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115634" y="33921"/>
              <a:ext cx="1002164" cy="9385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235735">
            <a:off x="10782113" y="5693074"/>
            <a:ext cx="459068" cy="1921685"/>
          </a:xfrm>
          <a:custGeom>
            <a:avLst/>
            <a:gdLst/>
            <a:ahLst/>
            <a:cxnLst/>
            <a:rect r="r" b="b" t="t" l="l"/>
            <a:pathLst>
              <a:path h="1921685" w="459068">
                <a:moveTo>
                  <a:pt x="0" y="0"/>
                </a:moveTo>
                <a:lnTo>
                  <a:pt x="459068" y="0"/>
                </a:lnTo>
                <a:lnTo>
                  <a:pt x="459068" y="1921685"/>
                </a:lnTo>
                <a:lnTo>
                  <a:pt x="0" y="19216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405104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364982">
            <a:off x="16066230" y="5900676"/>
            <a:ext cx="380828" cy="1936574"/>
          </a:xfrm>
          <a:custGeom>
            <a:avLst/>
            <a:gdLst/>
            <a:ahLst/>
            <a:cxnLst/>
            <a:rect r="r" b="b" t="t" l="l"/>
            <a:pathLst>
              <a:path h="1936574" w="380828">
                <a:moveTo>
                  <a:pt x="0" y="0"/>
                </a:moveTo>
                <a:lnTo>
                  <a:pt x="380828" y="0"/>
                </a:lnTo>
                <a:lnTo>
                  <a:pt x="380828" y="1936574"/>
                </a:lnTo>
                <a:lnTo>
                  <a:pt x="0" y="19365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39853" t="-4279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485834" y="4154560"/>
            <a:ext cx="4461960" cy="2545912"/>
          </a:xfrm>
          <a:custGeom>
            <a:avLst/>
            <a:gdLst/>
            <a:ahLst/>
            <a:cxnLst/>
            <a:rect r="r" b="b" t="t" l="l"/>
            <a:pathLst>
              <a:path h="2545912" w="4461960">
                <a:moveTo>
                  <a:pt x="0" y="0"/>
                </a:moveTo>
                <a:lnTo>
                  <a:pt x="4461960" y="0"/>
                </a:lnTo>
                <a:lnTo>
                  <a:pt x="4461960" y="2545912"/>
                </a:lnTo>
                <a:lnTo>
                  <a:pt x="0" y="25459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083" t="-52277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558073" y="3464213"/>
            <a:ext cx="3830679" cy="3051581"/>
            <a:chOff x="0" y="0"/>
            <a:chExt cx="930158" cy="74097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30158" cy="740979"/>
            </a:xfrm>
            <a:custGeom>
              <a:avLst/>
              <a:gdLst/>
              <a:ahLst/>
              <a:cxnLst/>
              <a:rect r="r" b="b" t="t" l="l"/>
              <a:pathLst>
                <a:path h="740979" w="930158">
                  <a:moveTo>
                    <a:pt x="465079" y="0"/>
                  </a:moveTo>
                  <a:cubicBezTo>
                    <a:pt x="208223" y="0"/>
                    <a:pt x="0" y="165874"/>
                    <a:pt x="0" y="370489"/>
                  </a:cubicBezTo>
                  <a:cubicBezTo>
                    <a:pt x="0" y="575105"/>
                    <a:pt x="208223" y="740979"/>
                    <a:pt x="465079" y="740979"/>
                  </a:cubicBezTo>
                  <a:cubicBezTo>
                    <a:pt x="721935" y="740979"/>
                    <a:pt x="930158" y="575105"/>
                    <a:pt x="930158" y="370489"/>
                  </a:cubicBezTo>
                  <a:cubicBezTo>
                    <a:pt x="930158" y="165874"/>
                    <a:pt x="721935" y="0"/>
                    <a:pt x="465079" y="0"/>
                  </a:cubicBezTo>
                  <a:close/>
                </a:path>
              </a:pathLst>
            </a:custGeom>
            <a:solidFill>
              <a:srgbClr val="C8453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87202" y="31367"/>
              <a:ext cx="755753" cy="6401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514297" y="3464213"/>
            <a:ext cx="5079660" cy="4419058"/>
            <a:chOff x="0" y="0"/>
            <a:chExt cx="1233433" cy="107302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33432" cy="1073026"/>
            </a:xfrm>
            <a:custGeom>
              <a:avLst/>
              <a:gdLst/>
              <a:ahLst/>
              <a:cxnLst/>
              <a:rect r="r" b="b" t="t" l="l"/>
              <a:pathLst>
                <a:path h="1073026" w="1233432">
                  <a:moveTo>
                    <a:pt x="616716" y="0"/>
                  </a:moveTo>
                  <a:cubicBezTo>
                    <a:pt x="276113" y="0"/>
                    <a:pt x="0" y="240205"/>
                    <a:pt x="0" y="536513"/>
                  </a:cubicBezTo>
                  <a:cubicBezTo>
                    <a:pt x="0" y="832821"/>
                    <a:pt x="276113" y="1073026"/>
                    <a:pt x="616716" y="1073026"/>
                  </a:cubicBezTo>
                  <a:cubicBezTo>
                    <a:pt x="957319" y="1073026"/>
                    <a:pt x="1233432" y="832821"/>
                    <a:pt x="1233432" y="536513"/>
                  </a:cubicBezTo>
                  <a:cubicBezTo>
                    <a:pt x="1233432" y="240205"/>
                    <a:pt x="957319" y="0"/>
                    <a:pt x="616716" y="0"/>
                  </a:cubicBezTo>
                  <a:close/>
                </a:path>
              </a:pathLst>
            </a:custGeom>
            <a:solidFill>
              <a:srgbClr val="F4EBDF"/>
            </a:solidFill>
            <a:ln w="114300" cap="sq">
              <a:solidFill>
                <a:srgbClr val="D5D5D5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115634" y="33921"/>
              <a:ext cx="1002164" cy="9385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3848193" y="5350249"/>
            <a:ext cx="4411869" cy="646986"/>
          </a:xfrm>
          <a:custGeom>
            <a:avLst/>
            <a:gdLst/>
            <a:ahLst/>
            <a:cxnLst/>
            <a:rect r="r" b="b" t="t" l="l"/>
            <a:pathLst>
              <a:path h="646986" w="4411869">
                <a:moveTo>
                  <a:pt x="0" y="0"/>
                </a:moveTo>
                <a:lnTo>
                  <a:pt x="4411869" y="0"/>
                </a:lnTo>
                <a:lnTo>
                  <a:pt x="4411869" y="646986"/>
                </a:lnTo>
                <a:lnTo>
                  <a:pt x="0" y="6469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074" t="-181090" r="-40974" b="-57306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1235735">
            <a:off x="3118642" y="5693074"/>
            <a:ext cx="459068" cy="1921685"/>
          </a:xfrm>
          <a:custGeom>
            <a:avLst/>
            <a:gdLst/>
            <a:ahLst/>
            <a:cxnLst/>
            <a:rect r="r" b="b" t="t" l="l"/>
            <a:pathLst>
              <a:path h="1921685" w="459068">
                <a:moveTo>
                  <a:pt x="0" y="0"/>
                </a:moveTo>
                <a:lnTo>
                  <a:pt x="459068" y="0"/>
                </a:lnTo>
                <a:lnTo>
                  <a:pt x="459068" y="1921685"/>
                </a:lnTo>
                <a:lnTo>
                  <a:pt x="0" y="19216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405104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28700" y="838200"/>
            <a:ext cx="15617679" cy="1065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b="true" sz="8670" spc="-416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Different Biology Same Nutrition.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57389" y="1846297"/>
            <a:ext cx="14588590" cy="48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true">
                <a:solidFill>
                  <a:srgbClr val="101010"/>
                </a:solidFill>
                <a:latin typeface="Aileron Bold"/>
                <a:ea typeface="Aileron Bold"/>
                <a:cs typeface="Aileron Bold"/>
                <a:sym typeface="Aileron Bold"/>
              </a:rPr>
              <a:t>Most nutrition plans were built for men, leaving women’s 28-day cycles overlooked.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1364982">
            <a:off x="8403543" y="5900676"/>
            <a:ext cx="380828" cy="1936574"/>
          </a:xfrm>
          <a:custGeom>
            <a:avLst/>
            <a:gdLst/>
            <a:ahLst/>
            <a:cxnLst/>
            <a:rect r="r" b="b" t="t" l="l"/>
            <a:pathLst>
              <a:path h="1936574" w="380828">
                <a:moveTo>
                  <a:pt x="0" y="0"/>
                </a:moveTo>
                <a:lnTo>
                  <a:pt x="380828" y="0"/>
                </a:lnTo>
                <a:lnTo>
                  <a:pt x="380828" y="1936574"/>
                </a:lnTo>
                <a:lnTo>
                  <a:pt x="0" y="19365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39853" t="-4279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982953" y="8145435"/>
            <a:ext cx="6161047" cy="447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97"/>
              </a:lnSpc>
            </a:pPr>
            <a:r>
              <a:rPr lang="en-US" sz="347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Male Hormones </a:t>
            </a:r>
            <a:r>
              <a:rPr lang="en-US" b="true" sz="347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28 days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039791" y="8145435"/>
            <a:ext cx="6606588" cy="447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97"/>
              </a:lnSpc>
            </a:pPr>
            <a:r>
              <a:rPr lang="en-US" sz="347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Female Hormones </a:t>
            </a:r>
            <a:r>
              <a:rPr lang="en-US" b="true" sz="347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28 days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836675" y="4079864"/>
            <a:ext cx="1917284" cy="1404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96"/>
              </a:lnSpc>
              <a:spcBef>
                <a:spcPct val="0"/>
              </a:spcBef>
            </a:pPr>
            <a:r>
              <a:rPr lang="en-US" sz="2711" spc="27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The ‘one size fits all diet’...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259172" y="4106935"/>
            <a:ext cx="1917813" cy="1286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2"/>
              </a:lnSpc>
              <a:spcBef>
                <a:spcPct val="0"/>
              </a:spcBef>
            </a:pPr>
            <a:r>
              <a:rPr lang="en-US" sz="2494" spc="24">
                <a:solidFill>
                  <a:srgbClr val="FFFFFF"/>
                </a:solidFill>
                <a:latin typeface="Aileron"/>
                <a:ea typeface="Aileron"/>
                <a:cs typeface="Aileron"/>
                <a:sym typeface="Aileron"/>
              </a:rPr>
              <a:t>Does not take this into account.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8388" t="-12028" r="-17075" b="-12028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95414" y="9489199"/>
            <a:ext cx="2705621" cy="233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19"/>
              </a:lnSpc>
              <a:spcBef>
                <a:spcPct val="0"/>
              </a:spcBef>
            </a:pPr>
            <a:r>
              <a:rPr lang="en-US" sz="12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(Source: FemTech Analytics, 2023)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88" t="-12028" r="-17075" b="-1202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81651" y="3436343"/>
            <a:ext cx="14433213" cy="5523851"/>
            <a:chOff x="0" y="0"/>
            <a:chExt cx="19244284" cy="7365135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0">
              <a:off x="-1924428" y="-1924428"/>
              <a:ext cx="23093141" cy="11213992"/>
            </a:xfrm>
            <a:prstGeom prst="rect">
              <a:avLst/>
            </a:prstGeom>
          </p:spPr>
        </p:pic>
        <p:sp>
          <p:nvSpPr>
            <p:cNvPr name="TextBox 5" id="5"/>
            <p:cNvSpPr txBox="true"/>
            <p:nvPr/>
          </p:nvSpPr>
          <p:spPr>
            <a:xfrm rot="0">
              <a:off x="1844130" y="3206745"/>
              <a:ext cx="725189" cy="373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2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3473854" y="3029608"/>
              <a:ext cx="725189" cy="373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2"/>
                </a:lnSpc>
              </a:pP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103577" y="2852470"/>
              <a:ext cx="725189" cy="373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2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-5400000">
              <a:off x="-2121592" y="3497652"/>
              <a:ext cx="5175414" cy="2990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44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5916" y="2500081"/>
            <a:ext cx="2875397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CAGR:</a:t>
            </a:r>
            <a:r>
              <a:rPr lang="en-US" b="true" sz="2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b="true" sz="2200">
                <a:solidFill>
                  <a:srgbClr val="EA5C4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20.24</a:t>
            </a:r>
            <a:r>
              <a:rPr lang="en-US" b="true" sz="2200">
                <a:solidFill>
                  <a:srgbClr val="EA5B4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%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2876277"/>
            <a:ext cx="2423740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By 2030:</a:t>
            </a:r>
            <a:r>
              <a:rPr lang="en-US" b="true" sz="2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b="true" sz="2200">
                <a:solidFill>
                  <a:srgbClr val="EA5B4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$5.07Bn</a:t>
            </a:r>
            <a:r>
              <a:rPr lang="en-US" b="true" sz="22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93357" y="9490495"/>
            <a:ext cx="10225949" cy="233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20"/>
              </a:lnSpc>
            </a:pPr>
            <a:r>
              <a:rPr lang="en-US" sz="13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Sources: (Grand View Reaserch, 2020-2030)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838200"/>
            <a:ext cx="15617679" cy="1065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70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M</a:t>
            </a:r>
            <a:r>
              <a:rPr lang="en-US" b="true" sz="8670" spc="-416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enstrual Health Apps Market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4821965" y="3987062"/>
            <a:ext cx="753296" cy="481723"/>
            <a:chOff x="0" y="0"/>
            <a:chExt cx="694408" cy="44406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46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5400000">
            <a:off x="14821965" y="4751768"/>
            <a:ext cx="753296" cy="481723"/>
            <a:chOff x="0" y="0"/>
            <a:chExt cx="694408" cy="44406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46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14821965" y="5516474"/>
            <a:ext cx="753296" cy="481723"/>
            <a:chOff x="0" y="0"/>
            <a:chExt cx="694408" cy="44406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46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5400000">
            <a:off x="14821965" y="6352704"/>
            <a:ext cx="753296" cy="481723"/>
            <a:chOff x="0" y="0"/>
            <a:chExt cx="694408" cy="44406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46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5400000">
            <a:off x="14821965" y="7163150"/>
            <a:ext cx="753296" cy="481723"/>
            <a:chOff x="0" y="0"/>
            <a:chExt cx="694408" cy="44406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46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14821965" y="7927856"/>
            <a:ext cx="753296" cy="481723"/>
            <a:chOff x="0" y="0"/>
            <a:chExt cx="694408" cy="44406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46C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5400000">
            <a:off x="14821965" y="8692562"/>
            <a:ext cx="753296" cy="481723"/>
            <a:chOff x="0" y="0"/>
            <a:chExt cx="694408" cy="44406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46C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-5400000">
            <a:off x="14821965" y="3222356"/>
            <a:ext cx="753296" cy="481723"/>
            <a:chOff x="0" y="0"/>
            <a:chExt cx="694408" cy="444065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946C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14917756" y="2331410"/>
            <a:ext cx="561713" cy="613358"/>
          </a:xfrm>
          <a:custGeom>
            <a:avLst/>
            <a:gdLst/>
            <a:ahLst/>
            <a:cxnLst/>
            <a:rect r="r" b="b" t="t" l="l"/>
            <a:pathLst>
              <a:path h="613358" w="561713">
                <a:moveTo>
                  <a:pt x="0" y="0"/>
                </a:moveTo>
                <a:lnTo>
                  <a:pt x="561713" y="0"/>
                </a:lnTo>
                <a:lnTo>
                  <a:pt x="561713" y="613358"/>
                </a:lnTo>
                <a:lnTo>
                  <a:pt x="0" y="613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388" t="-12028" r="-17075" b="-12028"/>
            </a:stretch>
          </a:blipFill>
        </p:spPr>
      </p:sp>
      <p:grpSp>
        <p:nvGrpSpPr>
          <p:cNvPr name="Group 27" id="27"/>
          <p:cNvGrpSpPr/>
          <p:nvPr/>
        </p:nvGrpSpPr>
        <p:grpSpPr>
          <a:xfrm rot="-5400000">
            <a:off x="11925048" y="4010961"/>
            <a:ext cx="753296" cy="481723"/>
            <a:chOff x="0" y="0"/>
            <a:chExt cx="694408" cy="444065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ln w="38100" cap="sq">
              <a:solidFill>
                <a:srgbClr val="CCCCCC"/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-5400000">
            <a:off x="11925048" y="4775667"/>
            <a:ext cx="753296" cy="481723"/>
            <a:chOff x="0" y="0"/>
            <a:chExt cx="694408" cy="444065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ln w="38100" cap="sq">
              <a:solidFill>
                <a:srgbClr val="CCCCCC"/>
              </a:solidFill>
              <a:prstDash val="solid"/>
              <a:miter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-5400000">
            <a:off x="11925048" y="5540373"/>
            <a:ext cx="753296" cy="481723"/>
            <a:chOff x="0" y="0"/>
            <a:chExt cx="694408" cy="44406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ln w="38100" cap="sq">
              <a:solidFill>
                <a:srgbClr val="CCCCCC"/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-5400000">
            <a:off x="11925048" y="6352704"/>
            <a:ext cx="753296" cy="481723"/>
            <a:chOff x="0" y="0"/>
            <a:chExt cx="694408" cy="444065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ln w="38100" cap="sq">
              <a:solidFill>
                <a:srgbClr val="CCCCCC"/>
              </a:solidFill>
              <a:prstDash val="solid"/>
              <a:miter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-5400000">
            <a:off x="11925048" y="3246255"/>
            <a:ext cx="753296" cy="481723"/>
            <a:chOff x="0" y="0"/>
            <a:chExt cx="694408" cy="444065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ln w="38100" cap="sq">
              <a:solidFill>
                <a:srgbClr val="CCCCCC"/>
              </a:solidFill>
              <a:prstDash val="solid"/>
              <a:miter/>
            </a:ln>
          </p:spPr>
        </p:sp>
        <p:sp>
          <p:nvSpPr>
            <p:cNvPr name="TextBox 41" id="41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-5400000">
            <a:off x="8943208" y="4008109"/>
            <a:ext cx="753296" cy="481723"/>
            <a:chOff x="0" y="0"/>
            <a:chExt cx="694408" cy="444065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ln w="38100" cap="sq">
              <a:solidFill>
                <a:srgbClr val="CCCCCC"/>
              </a:solidFill>
              <a:prstDash val="solid"/>
              <a:miter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-5400000">
            <a:off x="8943208" y="4772815"/>
            <a:ext cx="753296" cy="481723"/>
            <a:chOff x="0" y="0"/>
            <a:chExt cx="694408" cy="444065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ln w="38100" cap="sq">
              <a:solidFill>
                <a:srgbClr val="CCCCCC"/>
              </a:solidFill>
              <a:prstDash val="solid"/>
              <a:miter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-5400000">
            <a:off x="8943208" y="6352704"/>
            <a:ext cx="753296" cy="481723"/>
            <a:chOff x="0" y="0"/>
            <a:chExt cx="694408" cy="444065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 w="38100" cap="sq">
              <a:solidFill>
                <a:srgbClr val="CCCCCC"/>
              </a:solidFill>
              <a:prstDash val="solid"/>
              <a:miter/>
            </a:ln>
          </p:spPr>
        </p:sp>
        <p:sp>
          <p:nvSpPr>
            <p:cNvPr name="TextBox 50" id="50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1" id="51"/>
          <p:cNvGrpSpPr/>
          <p:nvPr/>
        </p:nvGrpSpPr>
        <p:grpSpPr>
          <a:xfrm rot="-5400000">
            <a:off x="8943208" y="3243403"/>
            <a:ext cx="753296" cy="481723"/>
            <a:chOff x="0" y="0"/>
            <a:chExt cx="694408" cy="444065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ln w="38100" cap="sq">
              <a:solidFill>
                <a:srgbClr val="CCCCCC"/>
              </a:solidFill>
              <a:prstDash val="solid"/>
              <a:miter/>
            </a:ln>
          </p:spPr>
        </p:sp>
        <p:sp>
          <p:nvSpPr>
            <p:cNvPr name="TextBox 53" id="53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6433479" y="7147845"/>
            <a:ext cx="1393057" cy="2670766"/>
            <a:chOff x="0" y="0"/>
            <a:chExt cx="529688" cy="1015582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529688" cy="1015582"/>
            </a:xfrm>
            <a:custGeom>
              <a:avLst/>
              <a:gdLst/>
              <a:ahLst/>
              <a:cxnLst/>
              <a:rect r="r" b="b" t="t" l="l"/>
              <a:pathLst>
                <a:path h="1015582" w="529688">
                  <a:moveTo>
                    <a:pt x="529688" y="50018"/>
                  </a:moveTo>
                  <a:lnTo>
                    <a:pt x="529688" y="965565"/>
                  </a:lnTo>
                  <a:cubicBezTo>
                    <a:pt x="529688" y="993189"/>
                    <a:pt x="507295" y="1015582"/>
                    <a:pt x="479671" y="1015582"/>
                  </a:cubicBezTo>
                  <a:lnTo>
                    <a:pt x="50018" y="1015582"/>
                  </a:lnTo>
                  <a:cubicBezTo>
                    <a:pt x="36752" y="1015582"/>
                    <a:pt x="24030" y="1010313"/>
                    <a:pt x="14650" y="1000932"/>
                  </a:cubicBezTo>
                  <a:cubicBezTo>
                    <a:pt x="5270" y="991552"/>
                    <a:pt x="0" y="978830"/>
                    <a:pt x="0" y="965565"/>
                  </a:cubicBezTo>
                  <a:lnTo>
                    <a:pt x="0" y="50018"/>
                  </a:lnTo>
                  <a:cubicBezTo>
                    <a:pt x="0" y="36752"/>
                    <a:pt x="5270" y="24030"/>
                    <a:pt x="14650" y="14650"/>
                  </a:cubicBezTo>
                  <a:cubicBezTo>
                    <a:pt x="24030" y="5270"/>
                    <a:pt x="36752" y="0"/>
                    <a:pt x="50018" y="0"/>
                  </a:cubicBezTo>
                  <a:lnTo>
                    <a:pt x="479671" y="0"/>
                  </a:lnTo>
                  <a:cubicBezTo>
                    <a:pt x="492936" y="0"/>
                    <a:pt x="505658" y="5270"/>
                    <a:pt x="515038" y="14650"/>
                  </a:cubicBezTo>
                  <a:cubicBezTo>
                    <a:pt x="524419" y="24030"/>
                    <a:pt x="529688" y="36752"/>
                    <a:pt x="529688" y="50018"/>
                  </a:cubicBezTo>
                  <a:close/>
                </a:path>
              </a:pathLst>
            </a:custGeom>
            <a:ln w="19050" cap="sq">
              <a:solidFill>
                <a:srgbClr val="737373">
                  <a:alpha val="80784"/>
                </a:srgbClr>
              </a:solidFill>
              <a:prstDash val="solid"/>
              <a:miter/>
            </a:ln>
          </p:spPr>
        </p:sp>
        <p:sp>
          <p:nvSpPr>
            <p:cNvPr name="TextBox 56" id="56"/>
            <p:cNvSpPr txBox="true"/>
            <p:nvPr/>
          </p:nvSpPr>
          <p:spPr>
            <a:xfrm>
              <a:off x="0" y="-47625"/>
              <a:ext cx="529688" cy="10632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7" id="57"/>
          <p:cNvGrpSpPr/>
          <p:nvPr/>
        </p:nvGrpSpPr>
        <p:grpSpPr>
          <a:xfrm rot="-5400000">
            <a:off x="16499171" y="9155620"/>
            <a:ext cx="521759" cy="333658"/>
            <a:chOff x="0" y="0"/>
            <a:chExt cx="694408" cy="444065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D5D5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60" id="60"/>
          <p:cNvGrpSpPr/>
          <p:nvPr/>
        </p:nvGrpSpPr>
        <p:grpSpPr>
          <a:xfrm rot="-5400000">
            <a:off x="16499171" y="8400361"/>
            <a:ext cx="521759" cy="333658"/>
            <a:chOff x="0" y="0"/>
            <a:chExt cx="694408" cy="444065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694408" cy="444065"/>
            </a:xfrm>
            <a:custGeom>
              <a:avLst/>
              <a:gdLst/>
              <a:ahLst/>
              <a:cxnLst/>
              <a:rect r="r" b="b" t="t" l="l"/>
              <a:pathLst>
                <a:path h="444065" w="694408">
                  <a:moveTo>
                    <a:pt x="0" y="0"/>
                  </a:moveTo>
                  <a:lnTo>
                    <a:pt x="491208" y="0"/>
                  </a:lnTo>
                  <a:lnTo>
                    <a:pt x="694408" y="222032"/>
                  </a:lnTo>
                  <a:lnTo>
                    <a:pt x="491208" y="444065"/>
                  </a:lnTo>
                  <a:lnTo>
                    <a:pt x="0" y="444065"/>
                  </a:lnTo>
                  <a:lnTo>
                    <a:pt x="203200" y="222032"/>
                  </a:lnTo>
                  <a:lnTo>
                    <a:pt x="0" y="0"/>
                  </a:lnTo>
                  <a:close/>
                </a:path>
              </a:pathLst>
            </a:custGeom>
            <a:ln w="76200" cap="sq">
              <a:solidFill>
                <a:srgbClr val="D5D5D5"/>
              </a:solidFill>
              <a:prstDash val="solid"/>
              <a:miter/>
            </a:ln>
          </p:spPr>
        </p:sp>
        <p:sp>
          <p:nvSpPr>
            <p:cNvPr name="TextBox 62" id="62"/>
            <p:cNvSpPr txBox="true"/>
            <p:nvPr/>
          </p:nvSpPr>
          <p:spPr>
            <a:xfrm>
              <a:off x="177800" y="-47625"/>
              <a:ext cx="440408" cy="491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AutoShape 63" id="63"/>
          <p:cNvSpPr/>
          <p:nvPr/>
        </p:nvSpPr>
        <p:spPr>
          <a:xfrm>
            <a:off x="1521668" y="3169169"/>
            <a:ext cx="0" cy="1306996"/>
          </a:xfrm>
          <a:prstGeom prst="line">
            <a:avLst/>
          </a:prstGeom>
          <a:ln cap="flat" w="47625">
            <a:solidFill>
              <a:srgbClr val="FF786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4" id="64"/>
          <p:cNvSpPr/>
          <p:nvPr/>
        </p:nvSpPr>
        <p:spPr>
          <a:xfrm flipH="true">
            <a:off x="1521668" y="4703512"/>
            <a:ext cx="0" cy="2061838"/>
          </a:xfrm>
          <a:prstGeom prst="line">
            <a:avLst/>
          </a:prstGeom>
          <a:ln cap="flat" w="47625">
            <a:solidFill>
              <a:srgbClr val="EA5B4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5" id="65"/>
          <p:cNvSpPr/>
          <p:nvPr/>
        </p:nvSpPr>
        <p:spPr>
          <a:xfrm flipH="true">
            <a:off x="1521668" y="6992698"/>
            <a:ext cx="0" cy="2157425"/>
          </a:xfrm>
          <a:prstGeom prst="line">
            <a:avLst/>
          </a:prstGeom>
          <a:ln cap="flat" w="47625">
            <a:solidFill>
              <a:srgbClr val="C8453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6" id="66"/>
          <p:cNvGrpSpPr/>
          <p:nvPr/>
        </p:nvGrpSpPr>
        <p:grpSpPr>
          <a:xfrm rot="0">
            <a:off x="8312234" y="2388378"/>
            <a:ext cx="2015245" cy="499421"/>
            <a:chOff x="0" y="0"/>
            <a:chExt cx="2686993" cy="665895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147931"/>
              <a:ext cx="911741" cy="370032"/>
            </a:xfrm>
            <a:custGeom>
              <a:avLst/>
              <a:gdLst/>
              <a:ahLst/>
              <a:cxnLst/>
              <a:rect r="r" b="b" t="t" l="l"/>
              <a:pathLst>
                <a:path h="370032" w="911741">
                  <a:moveTo>
                    <a:pt x="0" y="0"/>
                  </a:moveTo>
                  <a:lnTo>
                    <a:pt x="911741" y="0"/>
                  </a:lnTo>
                  <a:lnTo>
                    <a:pt x="911741" y="370033"/>
                  </a:lnTo>
                  <a:lnTo>
                    <a:pt x="0" y="370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358" r="0" b="-2358"/>
              </a:stretch>
            </a:blipFill>
          </p:spPr>
        </p:sp>
        <p:sp>
          <p:nvSpPr>
            <p:cNvPr name="Freeform 68" id="68"/>
            <p:cNvSpPr/>
            <p:nvPr/>
          </p:nvSpPr>
          <p:spPr>
            <a:xfrm flipH="false" flipV="false" rot="0">
              <a:off x="1197036" y="80744"/>
              <a:ext cx="504407" cy="504407"/>
            </a:xfrm>
            <a:custGeom>
              <a:avLst/>
              <a:gdLst/>
              <a:ahLst/>
              <a:cxnLst/>
              <a:rect r="r" b="b" t="t" l="l"/>
              <a:pathLst>
                <a:path h="504407" w="504407">
                  <a:moveTo>
                    <a:pt x="0" y="0"/>
                  </a:moveTo>
                  <a:lnTo>
                    <a:pt x="504407" y="0"/>
                  </a:lnTo>
                  <a:lnTo>
                    <a:pt x="504407" y="504407"/>
                  </a:lnTo>
                  <a:lnTo>
                    <a:pt x="0" y="504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69" id="69"/>
            <p:cNvSpPr/>
            <p:nvPr/>
          </p:nvSpPr>
          <p:spPr>
            <a:xfrm flipH="false" flipV="false" rot="0">
              <a:off x="1951004" y="0"/>
              <a:ext cx="735989" cy="665895"/>
            </a:xfrm>
            <a:custGeom>
              <a:avLst/>
              <a:gdLst/>
              <a:ahLst/>
              <a:cxnLst/>
              <a:rect r="r" b="b" t="t" l="l"/>
              <a:pathLst>
                <a:path h="665895" w="735989">
                  <a:moveTo>
                    <a:pt x="0" y="0"/>
                  </a:moveTo>
                  <a:lnTo>
                    <a:pt x="735989" y="0"/>
                  </a:lnTo>
                  <a:lnTo>
                    <a:pt x="735989" y="665895"/>
                  </a:lnTo>
                  <a:lnTo>
                    <a:pt x="0" y="665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Freeform 70" id="70"/>
          <p:cNvSpPr/>
          <p:nvPr/>
        </p:nvSpPr>
        <p:spPr>
          <a:xfrm flipH="false" flipV="false" rot="0">
            <a:off x="12086585" y="2413952"/>
            <a:ext cx="430223" cy="448274"/>
          </a:xfrm>
          <a:custGeom>
            <a:avLst/>
            <a:gdLst/>
            <a:ahLst/>
            <a:cxnLst/>
            <a:rect r="r" b="b" t="t" l="l"/>
            <a:pathLst>
              <a:path h="448274" w="430223">
                <a:moveTo>
                  <a:pt x="0" y="0"/>
                </a:moveTo>
                <a:lnTo>
                  <a:pt x="430223" y="0"/>
                </a:lnTo>
                <a:lnTo>
                  <a:pt x="430223" y="448274"/>
                </a:lnTo>
                <a:lnTo>
                  <a:pt x="0" y="4482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1" id="71"/>
          <p:cNvSpPr/>
          <p:nvPr/>
        </p:nvSpPr>
        <p:spPr>
          <a:xfrm flipH="false" flipV="false" rot="0">
            <a:off x="11308341" y="2512224"/>
            <a:ext cx="697319" cy="251729"/>
          </a:xfrm>
          <a:custGeom>
            <a:avLst/>
            <a:gdLst/>
            <a:ahLst/>
            <a:cxnLst/>
            <a:rect r="r" b="b" t="t" l="l"/>
            <a:pathLst>
              <a:path h="251729" w="697319">
                <a:moveTo>
                  <a:pt x="0" y="0"/>
                </a:moveTo>
                <a:lnTo>
                  <a:pt x="697319" y="0"/>
                </a:lnTo>
                <a:lnTo>
                  <a:pt x="697319" y="251730"/>
                </a:lnTo>
                <a:lnTo>
                  <a:pt x="0" y="2517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2" id="72"/>
          <p:cNvSpPr/>
          <p:nvPr/>
        </p:nvSpPr>
        <p:spPr>
          <a:xfrm flipH="false" flipV="false" rot="0">
            <a:off x="12652544" y="2484554"/>
            <a:ext cx="296180" cy="279400"/>
          </a:xfrm>
          <a:custGeom>
            <a:avLst/>
            <a:gdLst/>
            <a:ahLst/>
            <a:cxnLst/>
            <a:rect r="r" b="b" t="t" l="l"/>
            <a:pathLst>
              <a:path h="279400" w="296180">
                <a:moveTo>
                  <a:pt x="0" y="0"/>
                </a:moveTo>
                <a:lnTo>
                  <a:pt x="296180" y="0"/>
                </a:lnTo>
                <a:lnTo>
                  <a:pt x="296180" y="279400"/>
                </a:lnTo>
                <a:lnTo>
                  <a:pt x="0" y="2794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22" t="-11483" r="0" b="0"/>
            </a:stretch>
          </a:blipFill>
        </p:spPr>
      </p:sp>
      <p:sp>
        <p:nvSpPr>
          <p:cNvPr name="Freeform 73" id="73"/>
          <p:cNvSpPr/>
          <p:nvPr/>
        </p:nvSpPr>
        <p:spPr>
          <a:xfrm flipH="false" flipV="false" rot="0">
            <a:off x="17482376" y="988084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60"/>
                </a:lnTo>
                <a:lnTo>
                  <a:pt x="0" y="4061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8388" t="-12028" r="-17075" b="-12028"/>
            </a:stretch>
          </a:blipFill>
        </p:spPr>
      </p:sp>
      <p:sp>
        <p:nvSpPr>
          <p:cNvPr name="Freeform 74" id="74"/>
          <p:cNvSpPr/>
          <p:nvPr/>
        </p:nvSpPr>
        <p:spPr>
          <a:xfrm flipH="false" flipV="false" rot="0">
            <a:off x="12948724" y="2267198"/>
            <a:ext cx="741782" cy="741782"/>
          </a:xfrm>
          <a:custGeom>
            <a:avLst/>
            <a:gdLst/>
            <a:ahLst/>
            <a:cxnLst/>
            <a:rect r="r" b="b" t="t" l="l"/>
            <a:pathLst>
              <a:path h="741782" w="741782">
                <a:moveTo>
                  <a:pt x="0" y="0"/>
                </a:moveTo>
                <a:lnTo>
                  <a:pt x="741782" y="0"/>
                </a:lnTo>
                <a:lnTo>
                  <a:pt x="741782" y="741782"/>
                </a:lnTo>
                <a:lnTo>
                  <a:pt x="0" y="74178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75" id="75"/>
          <p:cNvSpPr txBox="true"/>
          <p:nvPr/>
        </p:nvSpPr>
        <p:spPr>
          <a:xfrm rot="0">
            <a:off x="8420112" y="1982160"/>
            <a:ext cx="180887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GENERIC APPS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14443263" y="1972635"/>
            <a:ext cx="1510700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NUTRISYNC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10829407" y="1982160"/>
            <a:ext cx="294457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ADDITIONAL CONTENT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12219878" y="7074026"/>
            <a:ext cx="16363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12219878" y="7838732"/>
            <a:ext cx="16363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12219878" y="8739207"/>
            <a:ext cx="16363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9238038" y="5399213"/>
            <a:ext cx="16363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9238038" y="7076878"/>
            <a:ext cx="16363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9238038" y="7841584"/>
            <a:ext cx="16363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9238038" y="8742059"/>
            <a:ext cx="16363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name="TextBox 85" id="85"/>
          <p:cNvSpPr txBox="true"/>
          <p:nvPr/>
        </p:nvSpPr>
        <p:spPr>
          <a:xfrm rot="0">
            <a:off x="1680034" y="4650956"/>
            <a:ext cx="674007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INTEGRATED CYCLE, NUTRITION &amp; FITNESS PLANS</a:t>
            </a:r>
          </a:p>
        </p:txBody>
      </p:sp>
      <p:sp>
        <p:nvSpPr>
          <p:cNvPr name="TextBox 86" id="86"/>
          <p:cNvSpPr txBox="true"/>
          <p:nvPr/>
        </p:nvSpPr>
        <p:spPr>
          <a:xfrm rot="0">
            <a:off x="1680034" y="5415662"/>
            <a:ext cx="371441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AI PERSONALIZATION </a:t>
            </a:r>
          </a:p>
        </p:txBody>
      </p:sp>
      <p:sp>
        <p:nvSpPr>
          <p:cNvPr name="TextBox 87" id="87"/>
          <p:cNvSpPr txBox="true"/>
          <p:nvPr/>
        </p:nvSpPr>
        <p:spPr>
          <a:xfrm rot="-5400000">
            <a:off x="135765" y="3327324"/>
            <a:ext cx="1712210" cy="585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79"/>
              </a:lnSpc>
            </a:pPr>
            <a:r>
              <a:rPr lang="en-US" b="true" sz="1699" spc="16">
                <a:solidFill>
                  <a:srgbClr val="FF7860"/>
                </a:solidFill>
                <a:latin typeface="Aileron Bold"/>
                <a:ea typeface="Aileron Bold"/>
                <a:cs typeface="Aileron Bold"/>
                <a:sym typeface="Aileron Bold"/>
              </a:rPr>
              <a:t>SCIENTIFIC &amp;</a:t>
            </a:r>
          </a:p>
          <a:p>
            <a:pPr algn="just">
              <a:lnSpc>
                <a:spcPts val="2379"/>
              </a:lnSpc>
              <a:spcBef>
                <a:spcPct val="0"/>
              </a:spcBef>
            </a:pPr>
            <a:r>
              <a:rPr lang="en-US" b="true" sz="1699" spc="16">
                <a:solidFill>
                  <a:srgbClr val="FF7860"/>
                </a:solidFill>
                <a:latin typeface="Aileron Bold"/>
                <a:ea typeface="Aileron Bold"/>
                <a:cs typeface="Aileron Bold"/>
                <a:sym typeface="Aileron Bold"/>
              </a:rPr>
              <a:t>CLINICAL BASE</a:t>
            </a:r>
          </a:p>
        </p:txBody>
      </p:sp>
      <p:sp>
        <p:nvSpPr>
          <p:cNvPr name="TextBox 88" id="88"/>
          <p:cNvSpPr txBox="true"/>
          <p:nvPr/>
        </p:nvSpPr>
        <p:spPr>
          <a:xfrm rot="-5400000">
            <a:off x="243709" y="5695061"/>
            <a:ext cx="1531882" cy="621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b="true" sz="1799" spc="17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PRODUCT &amp;</a:t>
            </a:r>
          </a:p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b="true" sz="1799" spc="17">
                <a:solidFill>
                  <a:srgbClr val="EA5B45"/>
                </a:solidFill>
                <a:latin typeface="Aileron Bold"/>
                <a:ea typeface="Aileron Bold"/>
                <a:cs typeface="Aileron Bold"/>
                <a:sym typeface="Aileron Bold"/>
              </a:rPr>
              <a:t>AI LAYER</a:t>
            </a:r>
          </a:p>
        </p:txBody>
      </p:sp>
      <p:sp>
        <p:nvSpPr>
          <p:cNvPr name="TextBox 89" id="89"/>
          <p:cNvSpPr txBox="true"/>
          <p:nvPr/>
        </p:nvSpPr>
        <p:spPr>
          <a:xfrm rot="-5400000">
            <a:off x="-10944" y="7735171"/>
            <a:ext cx="2129869" cy="621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b="true" sz="1799" spc="17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DISTRIBUTION &amp;</a:t>
            </a:r>
          </a:p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b="true" sz="1799" spc="17">
                <a:solidFill>
                  <a:srgbClr val="C84530"/>
                </a:solidFill>
                <a:latin typeface="Aileron Bold"/>
                <a:ea typeface="Aileron Bold"/>
                <a:cs typeface="Aileron Bold"/>
                <a:sym typeface="Aileron Bold"/>
              </a:rPr>
              <a:t>DATA   FLYWHEEL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1680034" y="3886250"/>
            <a:ext cx="663219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ETHICAL DATA &amp; PRIVACY DESIGN</a:t>
            </a:r>
          </a:p>
        </p:txBody>
      </p:sp>
      <p:sp>
        <p:nvSpPr>
          <p:cNvPr name="TextBox 91" id="91"/>
          <p:cNvSpPr txBox="true"/>
          <p:nvPr/>
        </p:nvSpPr>
        <p:spPr>
          <a:xfrm rot="0">
            <a:off x="1680034" y="6180367"/>
            <a:ext cx="413333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SOCIAL &amp; COMMUNITY FEATURES</a:t>
            </a:r>
          </a:p>
        </p:txBody>
      </p:sp>
      <p:sp>
        <p:nvSpPr>
          <p:cNvPr name="TextBox 92" id="92"/>
          <p:cNvSpPr txBox="true"/>
          <p:nvPr/>
        </p:nvSpPr>
        <p:spPr>
          <a:xfrm rot="0">
            <a:off x="1680034" y="7208225"/>
            <a:ext cx="2922463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DIRECT-TO-CONSUMER 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1680034" y="7912776"/>
            <a:ext cx="389334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INSTITUTIONAL ATL OUTREACH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1680034" y="8690651"/>
            <a:ext cx="320709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b="true" sz="20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TTL DATA &amp; INSIGHT LOOP</a:t>
            </a:r>
          </a:p>
        </p:txBody>
      </p:sp>
      <p:sp>
        <p:nvSpPr>
          <p:cNvPr name="TextBox 95" id="95"/>
          <p:cNvSpPr txBox="true"/>
          <p:nvPr/>
        </p:nvSpPr>
        <p:spPr>
          <a:xfrm rot="0">
            <a:off x="1680034" y="3131069"/>
            <a:ext cx="6283728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 spc="19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SC</a:t>
            </a:r>
            <a:r>
              <a:rPr lang="en-US" b="true" sz="1999" spc="19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IENCE-BACKED CYCLE-SYNC FRAMEWORK</a:t>
            </a:r>
          </a:p>
        </p:txBody>
      </p:sp>
      <p:sp>
        <p:nvSpPr>
          <p:cNvPr name="TextBox 96" id="96"/>
          <p:cNvSpPr txBox="true"/>
          <p:nvPr/>
        </p:nvSpPr>
        <p:spPr>
          <a:xfrm rot="0">
            <a:off x="17052406" y="9156498"/>
            <a:ext cx="684174" cy="312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CORE CAPABILITY</a:t>
            </a:r>
          </a:p>
        </p:txBody>
      </p:sp>
      <p:sp>
        <p:nvSpPr>
          <p:cNvPr name="TextBox 97" id="97"/>
          <p:cNvSpPr txBox="true"/>
          <p:nvPr/>
        </p:nvSpPr>
        <p:spPr>
          <a:xfrm rot="0">
            <a:off x="17052406" y="8490679"/>
            <a:ext cx="554918" cy="154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PARTIAL</a:t>
            </a:r>
          </a:p>
        </p:txBody>
      </p:sp>
      <p:sp>
        <p:nvSpPr>
          <p:cNvPr name="TextBox 98" id="98"/>
          <p:cNvSpPr txBox="true"/>
          <p:nvPr/>
        </p:nvSpPr>
        <p:spPr>
          <a:xfrm rot="0">
            <a:off x="16646710" y="7713327"/>
            <a:ext cx="113340" cy="3939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96"/>
              </a:lnSpc>
            </a:pPr>
            <a:r>
              <a:rPr lang="en-US" sz="235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</a:p>
        </p:txBody>
      </p:sp>
      <p:sp>
        <p:nvSpPr>
          <p:cNvPr name="TextBox 99" id="99"/>
          <p:cNvSpPr txBox="true"/>
          <p:nvPr/>
        </p:nvSpPr>
        <p:spPr>
          <a:xfrm rot="0">
            <a:off x="16856895" y="7684217"/>
            <a:ext cx="772312" cy="471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BRANDS NEED TO SOLVE SEPERATELY</a:t>
            </a:r>
          </a:p>
        </p:txBody>
      </p:sp>
      <p:sp>
        <p:nvSpPr>
          <p:cNvPr name="TextBox 100" id="100"/>
          <p:cNvSpPr txBox="true"/>
          <p:nvPr/>
        </p:nvSpPr>
        <p:spPr>
          <a:xfrm rot="0">
            <a:off x="16875490" y="7260558"/>
            <a:ext cx="509036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737373"/>
                </a:solidFill>
                <a:latin typeface="Aileron Bold"/>
                <a:ea typeface="Aileron Bold"/>
                <a:cs typeface="Aileron Bold"/>
                <a:sym typeface="Aileron Bold"/>
              </a:rPr>
              <a:t>KEY</a:t>
            </a:r>
          </a:p>
        </p:txBody>
      </p:sp>
      <p:sp>
        <p:nvSpPr>
          <p:cNvPr name="TextBox 101" id="101"/>
          <p:cNvSpPr txBox="true"/>
          <p:nvPr/>
        </p:nvSpPr>
        <p:spPr>
          <a:xfrm rot="0">
            <a:off x="15811044" y="10047211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102" id="102"/>
          <p:cNvSpPr txBox="true"/>
          <p:nvPr/>
        </p:nvSpPr>
        <p:spPr>
          <a:xfrm rot="0">
            <a:off x="1028700" y="838200"/>
            <a:ext cx="15617679" cy="1065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70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The NutriSync Difference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909398" y="1953408"/>
            <a:ext cx="6920791" cy="6920791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path path="circle">
                <a:fillToRect l="0" r="100000" t="0" b="100000"/>
              </a:path>
              <a:tileRect r="0" l="-100000" b="0" t="-10000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499805" y="5158718"/>
            <a:ext cx="3535935" cy="3555027"/>
            <a:chOff x="0" y="0"/>
            <a:chExt cx="880062" cy="88481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80062" cy="884814"/>
            </a:xfrm>
            <a:custGeom>
              <a:avLst/>
              <a:gdLst/>
              <a:ahLst/>
              <a:cxnLst/>
              <a:rect r="r" b="b" t="t" l="l"/>
              <a:pathLst>
                <a:path h="884814" w="880062">
                  <a:moveTo>
                    <a:pt x="440031" y="0"/>
                  </a:moveTo>
                  <a:cubicBezTo>
                    <a:pt x="197009" y="0"/>
                    <a:pt x="0" y="198072"/>
                    <a:pt x="0" y="442407"/>
                  </a:cubicBezTo>
                  <a:cubicBezTo>
                    <a:pt x="0" y="686741"/>
                    <a:pt x="197009" y="884814"/>
                    <a:pt x="440031" y="884814"/>
                  </a:cubicBezTo>
                  <a:cubicBezTo>
                    <a:pt x="683053" y="884814"/>
                    <a:pt x="880062" y="686741"/>
                    <a:pt x="880062" y="442407"/>
                  </a:cubicBezTo>
                  <a:cubicBezTo>
                    <a:pt x="880062" y="198072"/>
                    <a:pt x="683053" y="0"/>
                    <a:pt x="440031" y="0"/>
                  </a:cubicBezTo>
                  <a:close/>
                </a:path>
              </a:pathLst>
            </a:custGeom>
            <a:solidFill>
              <a:srgbClr val="F18BA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82506" y="16276"/>
              <a:ext cx="715050" cy="7855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5400000">
            <a:off x="11419305" y="6825780"/>
            <a:ext cx="1697075" cy="169707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B624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8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028700" y="7700890"/>
            <a:ext cx="4459729" cy="996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2"/>
              </a:lnSpc>
            </a:pPr>
            <a:r>
              <a:rPr lang="en-US" b="true" sz="7697">
                <a:solidFill>
                  <a:srgbClr val="C65440"/>
                </a:solidFill>
                <a:latin typeface="Aileron Bold"/>
                <a:ea typeface="Aileron Bold"/>
                <a:cs typeface="Aileron Bold"/>
                <a:sym typeface="Aileron Bold"/>
              </a:rPr>
              <a:t>€1.2M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2878979"/>
            <a:ext cx="3457054" cy="996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5"/>
              </a:lnSpc>
            </a:pPr>
            <a:r>
              <a:rPr lang="en-US" b="true" sz="7700">
                <a:solidFill>
                  <a:srgbClr val="DDA34C"/>
                </a:solidFill>
                <a:latin typeface="Aileron Bold"/>
                <a:ea typeface="Aileron Bold"/>
                <a:cs typeface="Aileron Bold"/>
                <a:sym typeface="Aileron Bold"/>
              </a:rPr>
              <a:t>€1.4Bn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8745377"/>
            <a:ext cx="7954979" cy="302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1"/>
              </a:lnSpc>
            </a:pPr>
            <a:r>
              <a:rPr lang="en-US" sz="2317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Spain share of projected 400k users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6374655"/>
            <a:ext cx="7880698" cy="302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1"/>
              </a:lnSpc>
            </a:pPr>
            <a:r>
              <a:rPr lang="en-US" sz="2317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Women paying for digital health + B2B wellness buyers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3923555"/>
            <a:ext cx="7880698" cy="302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1"/>
              </a:lnSpc>
            </a:pPr>
            <a:r>
              <a:rPr lang="en-US" sz="2317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Spain’s women’s health app + corporate wellness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93357" y="9490495"/>
            <a:ext cx="10225949" cy="233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20"/>
              </a:lnSpc>
            </a:pPr>
            <a:r>
              <a:rPr lang="en-US" sz="13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Sources: (INE, 2024), (Heraldo, 2023), (Agencia SINC, 2023), (European Psychiatry, 2022)</a:t>
            </a:r>
          </a:p>
        </p:txBody>
      </p:sp>
      <p:sp>
        <p:nvSpPr>
          <p:cNvPr name="AutoShape 17" id="17"/>
          <p:cNvSpPr/>
          <p:nvPr/>
        </p:nvSpPr>
        <p:spPr>
          <a:xfrm>
            <a:off x="7161196" y="3367447"/>
            <a:ext cx="3965608" cy="13183"/>
          </a:xfrm>
          <a:prstGeom prst="line">
            <a:avLst/>
          </a:prstGeom>
          <a:ln cap="flat" w="19050">
            <a:solidFill>
              <a:srgbClr val="000000"/>
            </a:solidFill>
            <a:prstDash val="sysDot"/>
            <a:headEnd type="oval" len="lg" w="lg"/>
            <a:tailEnd type="oval" len="lg" w="lg"/>
          </a:ln>
        </p:spPr>
      </p:sp>
      <p:sp>
        <p:nvSpPr>
          <p:cNvPr name="AutoShape 18" id="18"/>
          <p:cNvSpPr/>
          <p:nvPr/>
        </p:nvSpPr>
        <p:spPr>
          <a:xfrm>
            <a:off x="7161196" y="5831730"/>
            <a:ext cx="4010455" cy="0"/>
          </a:xfrm>
          <a:prstGeom prst="line">
            <a:avLst/>
          </a:prstGeom>
          <a:ln cap="flat" w="19050">
            <a:solidFill>
              <a:srgbClr val="000000"/>
            </a:solidFill>
            <a:prstDash val="sysDot"/>
            <a:headEnd type="oval" len="lg" w="lg"/>
            <a:tailEnd type="oval" len="lg" w="lg"/>
          </a:ln>
        </p:spPr>
      </p:sp>
      <p:sp>
        <p:nvSpPr>
          <p:cNvPr name="TextBox 19" id="19"/>
          <p:cNvSpPr txBox="true"/>
          <p:nvPr/>
        </p:nvSpPr>
        <p:spPr>
          <a:xfrm rot="0">
            <a:off x="1028700" y="5330168"/>
            <a:ext cx="4459729" cy="996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2"/>
              </a:lnSpc>
            </a:pPr>
            <a:r>
              <a:rPr lang="en-US" b="true" sz="7697">
                <a:solidFill>
                  <a:srgbClr val="BB6A7B"/>
                </a:solidFill>
                <a:latin typeface="Aileron Bold"/>
                <a:ea typeface="Aileron Bold"/>
                <a:cs typeface="Aileron Bold"/>
                <a:sym typeface="Aileron Bold"/>
              </a:rPr>
              <a:t>€168M</a:t>
            </a:r>
          </a:p>
        </p:txBody>
      </p:sp>
      <p:sp>
        <p:nvSpPr>
          <p:cNvPr name="AutoShape 20" id="20"/>
          <p:cNvSpPr/>
          <p:nvPr/>
        </p:nvSpPr>
        <p:spPr>
          <a:xfrm>
            <a:off x="7161266" y="7955300"/>
            <a:ext cx="5106577" cy="0"/>
          </a:xfrm>
          <a:prstGeom prst="line">
            <a:avLst/>
          </a:prstGeom>
          <a:ln cap="flat" w="19050">
            <a:solidFill>
              <a:srgbClr val="000000"/>
            </a:solidFill>
            <a:prstDash val="sysDot"/>
            <a:headEnd type="oval" len="lg" w="lg"/>
            <a:tailEnd type="oval" len="lg" w="lg"/>
          </a:ln>
        </p:spPr>
      </p:sp>
      <p:sp>
        <p:nvSpPr>
          <p:cNvPr name="Freeform 21" id="21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88" t="-12028" r="-17075" b="-12028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4477217"/>
            <a:ext cx="7226302" cy="57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1"/>
              </a:lnSpc>
            </a:pPr>
            <a:r>
              <a:rPr lang="en-US" sz="2317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All Spanish companies and women who could ever pay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6881606"/>
            <a:ext cx="7512230" cy="57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1"/>
              </a:lnSpc>
            </a:pPr>
            <a:r>
              <a:rPr lang="en-US" sz="2317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2M Spanish women already paying and companies actively purchasing digital employee wellness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28700" y="838200"/>
            <a:ext cx="15617679" cy="1065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16"/>
              </a:lnSpc>
            </a:pPr>
            <a:r>
              <a:rPr lang="en-US" sz="8670" spc="-416" b="true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Spanish Market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74147" y="3718141"/>
            <a:ext cx="4712709" cy="2850718"/>
            <a:chOff x="0" y="0"/>
            <a:chExt cx="1241207" cy="75080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41207" cy="750806"/>
            </a:xfrm>
            <a:custGeom>
              <a:avLst/>
              <a:gdLst/>
              <a:ahLst/>
              <a:cxnLst/>
              <a:rect r="r" b="b" t="t" l="l"/>
              <a:pathLst>
                <a:path h="750806" w="1241207">
                  <a:moveTo>
                    <a:pt x="60783" y="0"/>
                  </a:moveTo>
                  <a:lnTo>
                    <a:pt x="1180425" y="0"/>
                  </a:lnTo>
                  <a:cubicBezTo>
                    <a:pt x="1196545" y="0"/>
                    <a:pt x="1212005" y="6404"/>
                    <a:pt x="1223404" y="17803"/>
                  </a:cubicBezTo>
                  <a:cubicBezTo>
                    <a:pt x="1234803" y="29202"/>
                    <a:pt x="1241207" y="44662"/>
                    <a:pt x="1241207" y="60783"/>
                  </a:cubicBezTo>
                  <a:lnTo>
                    <a:pt x="1241207" y="690024"/>
                  </a:lnTo>
                  <a:cubicBezTo>
                    <a:pt x="1241207" y="706144"/>
                    <a:pt x="1234803" y="721604"/>
                    <a:pt x="1223404" y="733003"/>
                  </a:cubicBezTo>
                  <a:cubicBezTo>
                    <a:pt x="1212005" y="744402"/>
                    <a:pt x="1196545" y="750806"/>
                    <a:pt x="1180425" y="750806"/>
                  </a:cubicBezTo>
                  <a:lnTo>
                    <a:pt x="60783" y="750806"/>
                  </a:lnTo>
                  <a:cubicBezTo>
                    <a:pt x="44662" y="750806"/>
                    <a:pt x="29202" y="744402"/>
                    <a:pt x="17803" y="733003"/>
                  </a:cubicBezTo>
                  <a:cubicBezTo>
                    <a:pt x="6404" y="721604"/>
                    <a:pt x="0" y="706144"/>
                    <a:pt x="0" y="690024"/>
                  </a:cubicBezTo>
                  <a:lnTo>
                    <a:pt x="0" y="60783"/>
                  </a:lnTo>
                  <a:cubicBezTo>
                    <a:pt x="0" y="44662"/>
                    <a:pt x="6404" y="29202"/>
                    <a:pt x="17803" y="17803"/>
                  </a:cubicBezTo>
                  <a:cubicBezTo>
                    <a:pt x="29202" y="6404"/>
                    <a:pt x="44662" y="0"/>
                    <a:pt x="60783" y="0"/>
                  </a:cubicBezTo>
                  <a:close/>
                </a:path>
              </a:pathLst>
            </a:custGeom>
            <a:solidFill>
              <a:srgbClr val="F4ECE0"/>
            </a:solidFill>
            <a:ln w="19050" cap="rnd">
              <a:solidFill>
                <a:srgbClr val="F4ECE0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241207" cy="7984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0029" y="3718141"/>
            <a:ext cx="4712709" cy="2850718"/>
            <a:chOff x="0" y="0"/>
            <a:chExt cx="1241207" cy="75080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41207" cy="750806"/>
            </a:xfrm>
            <a:custGeom>
              <a:avLst/>
              <a:gdLst/>
              <a:ahLst/>
              <a:cxnLst/>
              <a:rect r="r" b="b" t="t" l="l"/>
              <a:pathLst>
                <a:path h="750806" w="1241207">
                  <a:moveTo>
                    <a:pt x="60783" y="0"/>
                  </a:moveTo>
                  <a:lnTo>
                    <a:pt x="1180425" y="0"/>
                  </a:lnTo>
                  <a:cubicBezTo>
                    <a:pt x="1196545" y="0"/>
                    <a:pt x="1212005" y="6404"/>
                    <a:pt x="1223404" y="17803"/>
                  </a:cubicBezTo>
                  <a:cubicBezTo>
                    <a:pt x="1234803" y="29202"/>
                    <a:pt x="1241207" y="44662"/>
                    <a:pt x="1241207" y="60783"/>
                  </a:cubicBezTo>
                  <a:lnTo>
                    <a:pt x="1241207" y="690024"/>
                  </a:lnTo>
                  <a:cubicBezTo>
                    <a:pt x="1241207" y="706144"/>
                    <a:pt x="1234803" y="721604"/>
                    <a:pt x="1223404" y="733003"/>
                  </a:cubicBezTo>
                  <a:cubicBezTo>
                    <a:pt x="1212005" y="744402"/>
                    <a:pt x="1196545" y="750806"/>
                    <a:pt x="1180425" y="750806"/>
                  </a:cubicBezTo>
                  <a:lnTo>
                    <a:pt x="60783" y="750806"/>
                  </a:lnTo>
                  <a:cubicBezTo>
                    <a:pt x="44662" y="750806"/>
                    <a:pt x="29202" y="744402"/>
                    <a:pt x="17803" y="733003"/>
                  </a:cubicBezTo>
                  <a:cubicBezTo>
                    <a:pt x="6404" y="721604"/>
                    <a:pt x="0" y="706144"/>
                    <a:pt x="0" y="690024"/>
                  </a:cubicBezTo>
                  <a:lnTo>
                    <a:pt x="0" y="60783"/>
                  </a:lnTo>
                  <a:cubicBezTo>
                    <a:pt x="0" y="44662"/>
                    <a:pt x="6404" y="29202"/>
                    <a:pt x="17803" y="17803"/>
                  </a:cubicBezTo>
                  <a:cubicBezTo>
                    <a:pt x="29202" y="6404"/>
                    <a:pt x="44662" y="0"/>
                    <a:pt x="60783" y="0"/>
                  </a:cubicBezTo>
                  <a:close/>
                </a:path>
              </a:pathLst>
            </a:custGeom>
            <a:solidFill>
              <a:srgbClr val="F4ECE0"/>
            </a:solidFill>
            <a:ln w="19050" cap="rnd">
              <a:solidFill>
                <a:srgbClr val="F4ECE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241207" cy="7984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4610050" y="7428001"/>
            <a:ext cx="2624679" cy="1077824"/>
          </a:xfrm>
          <a:custGeom>
            <a:avLst/>
            <a:gdLst/>
            <a:ahLst/>
            <a:cxnLst/>
            <a:rect r="r" b="b" t="t" l="l"/>
            <a:pathLst>
              <a:path h="1077824" w="2624679">
                <a:moveTo>
                  <a:pt x="0" y="0"/>
                </a:moveTo>
                <a:lnTo>
                  <a:pt x="2624679" y="0"/>
                </a:lnTo>
                <a:lnTo>
                  <a:pt x="2624679" y="1077824"/>
                </a:lnTo>
                <a:lnTo>
                  <a:pt x="0" y="10778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1354" r="0" b="-36312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174834" y="6928800"/>
            <a:ext cx="1597172" cy="1577026"/>
          </a:xfrm>
          <a:custGeom>
            <a:avLst/>
            <a:gdLst/>
            <a:ahLst/>
            <a:cxnLst/>
            <a:rect r="r" b="b" t="t" l="l"/>
            <a:pathLst>
              <a:path h="1577026" w="1597172">
                <a:moveTo>
                  <a:pt x="0" y="0"/>
                </a:moveTo>
                <a:lnTo>
                  <a:pt x="1597172" y="0"/>
                </a:lnTo>
                <a:lnTo>
                  <a:pt x="1597172" y="1577025"/>
                </a:lnTo>
                <a:lnTo>
                  <a:pt x="0" y="15770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3328" t="-19126" r="-34486" b="-9426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548855" y="7275593"/>
            <a:ext cx="1502029" cy="1230233"/>
          </a:xfrm>
          <a:custGeom>
            <a:avLst/>
            <a:gdLst/>
            <a:ahLst/>
            <a:cxnLst/>
            <a:rect r="r" b="b" t="t" l="l"/>
            <a:pathLst>
              <a:path h="1230233" w="1502029">
                <a:moveTo>
                  <a:pt x="0" y="0"/>
                </a:moveTo>
                <a:lnTo>
                  <a:pt x="1502029" y="0"/>
                </a:lnTo>
                <a:lnTo>
                  <a:pt x="1502029" y="1230232"/>
                </a:lnTo>
                <a:lnTo>
                  <a:pt x="0" y="12302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895956" y="7363958"/>
            <a:ext cx="2718594" cy="1205910"/>
          </a:xfrm>
          <a:custGeom>
            <a:avLst/>
            <a:gdLst/>
            <a:ahLst/>
            <a:cxnLst/>
            <a:rect r="r" b="b" t="t" l="l"/>
            <a:pathLst>
              <a:path h="1205910" w="2718594">
                <a:moveTo>
                  <a:pt x="0" y="0"/>
                </a:moveTo>
                <a:lnTo>
                  <a:pt x="2718594" y="0"/>
                </a:lnTo>
                <a:lnTo>
                  <a:pt x="2718594" y="1205910"/>
                </a:lnTo>
                <a:lnTo>
                  <a:pt x="0" y="12059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1342" t="-17033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8388" t="-12028" r="-17075" b="-12028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95178" y="6928800"/>
            <a:ext cx="1690922" cy="1577026"/>
          </a:xfrm>
          <a:custGeom>
            <a:avLst/>
            <a:gdLst/>
            <a:ahLst/>
            <a:cxnLst/>
            <a:rect r="r" b="b" t="t" l="l"/>
            <a:pathLst>
              <a:path h="1577026" w="1690922">
                <a:moveTo>
                  <a:pt x="0" y="0"/>
                </a:moveTo>
                <a:lnTo>
                  <a:pt x="1690922" y="0"/>
                </a:lnTo>
                <a:lnTo>
                  <a:pt x="1690922" y="1577025"/>
                </a:lnTo>
                <a:lnTo>
                  <a:pt x="0" y="15770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418980" y="4021014"/>
            <a:ext cx="450571" cy="444017"/>
          </a:xfrm>
          <a:custGeom>
            <a:avLst/>
            <a:gdLst/>
            <a:ahLst/>
            <a:cxnLst/>
            <a:rect r="r" b="b" t="t" l="l"/>
            <a:pathLst>
              <a:path h="444017" w="450571">
                <a:moveTo>
                  <a:pt x="0" y="0"/>
                </a:moveTo>
                <a:lnTo>
                  <a:pt x="450571" y="0"/>
                </a:lnTo>
                <a:lnTo>
                  <a:pt x="450571" y="444017"/>
                </a:lnTo>
                <a:lnTo>
                  <a:pt x="0" y="44401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6947088" y="3718141"/>
            <a:ext cx="4712709" cy="2850718"/>
            <a:chOff x="0" y="0"/>
            <a:chExt cx="1241207" cy="75080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41207" cy="750806"/>
            </a:xfrm>
            <a:custGeom>
              <a:avLst/>
              <a:gdLst/>
              <a:ahLst/>
              <a:cxnLst/>
              <a:rect r="r" b="b" t="t" l="l"/>
              <a:pathLst>
                <a:path h="750806" w="1241207">
                  <a:moveTo>
                    <a:pt x="60783" y="0"/>
                  </a:moveTo>
                  <a:lnTo>
                    <a:pt x="1180425" y="0"/>
                  </a:lnTo>
                  <a:cubicBezTo>
                    <a:pt x="1196545" y="0"/>
                    <a:pt x="1212005" y="6404"/>
                    <a:pt x="1223404" y="17803"/>
                  </a:cubicBezTo>
                  <a:cubicBezTo>
                    <a:pt x="1234803" y="29202"/>
                    <a:pt x="1241207" y="44662"/>
                    <a:pt x="1241207" y="60783"/>
                  </a:cubicBezTo>
                  <a:lnTo>
                    <a:pt x="1241207" y="690024"/>
                  </a:lnTo>
                  <a:cubicBezTo>
                    <a:pt x="1241207" y="706144"/>
                    <a:pt x="1234803" y="721604"/>
                    <a:pt x="1223404" y="733003"/>
                  </a:cubicBezTo>
                  <a:cubicBezTo>
                    <a:pt x="1212005" y="744402"/>
                    <a:pt x="1196545" y="750806"/>
                    <a:pt x="1180425" y="750806"/>
                  </a:cubicBezTo>
                  <a:lnTo>
                    <a:pt x="60783" y="750806"/>
                  </a:lnTo>
                  <a:cubicBezTo>
                    <a:pt x="44662" y="750806"/>
                    <a:pt x="29202" y="744402"/>
                    <a:pt x="17803" y="733003"/>
                  </a:cubicBezTo>
                  <a:cubicBezTo>
                    <a:pt x="6404" y="721604"/>
                    <a:pt x="0" y="706144"/>
                    <a:pt x="0" y="690024"/>
                  </a:cubicBezTo>
                  <a:lnTo>
                    <a:pt x="0" y="60783"/>
                  </a:lnTo>
                  <a:cubicBezTo>
                    <a:pt x="0" y="44662"/>
                    <a:pt x="6404" y="29202"/>
                    <a:pt x="17803" y="17803"/>
                  </a:cubicBezTo>
                  <a:cubicBezTo>
                    <a:pt x="29202" y="6404"/>
                    <a:pt x="44662" y="0"/>
                    <a:pt x="60783" y="0"/>
                  </a:cubicBezTo>
                  <a:close/>
                </a:path>
              </a:pathLst>
            </a:custGeom>
            <a:solidFill>
              <a:srgbClr val="F4ECE0"/>
            </a:solidFill>
            <a:ln w="19050" cap="rnd">
              <a:solidFill>
                <a:srgbClr val="F4ECE0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1241207" cy="7984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9108984" y="4021014"/>
            <a:ext cx="453762" cy="453762"/>
          </a:xfrm>
          <a:custGeom>
            <a:avLst/>
            <a:gdLst/>
            <a:ahLst/>
            <a:cxnLst/>
            <a:rect r="r" b="b" t="t" l="l"/>
            <a:pathLst>
              <a:path h="453762" w="453762">
                <a:moveTo>
                  <a:pt x="0" y="0"/>
                </a:moveTo>
                <a:lnTo>
                  <a:pt x="453762" y="0"/>
                </a:lnTo>
                <a:lnTo>
                  <a:pt x="453762" y="453762"/>
                </a:lnTo>
                <a:lnTo>
                  <a:pt x="0" y="4537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848848" y="4021014"/>
            <a:ext cx="431110" cy="416560"/>
          </a:xfrm>
          <a:custGeom>
            <a:avLst/>
            <a:gdLst/>
            <a:ahLst/>
            <a:cxnLst/>
            <a:rect r="r" b="b" t="t" l="l"/>
            <a:pathLst>
              <a:path h="416560" w="431110">
                <a:moveTo>
                  <a:pt x="0" y="0"/>
                </a:moveTo>
                <a:lnTo>
                  <a:pt x="431110" y="0"/>
                </a:lnTo>
                <a:lnTo>
                  <a:pt x="431110" y="416560"/>
                </a:lnTo>
                <a:lnTo>
                  <a:pt x="0" y="4165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285368" y="4476360"/>
            <a:ext cx="3731978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Customer Validation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119083" y="5238583"/>
            <a:ext cx="3895257" cy="935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2" indent="-194311" lvl="1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96% report cycle impacts performance</a:t>
            </a:r>
          </a:p>
          <a:p>
            <a:pPr algn="l" marL="388622" indent="-194311" lvl="1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86% want a personalised solution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898494" y="4476360"/>
            <a:ext cx="1498958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Demand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868344" y="789913"/>
            <a:ext cx="4870198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16"/>
              </a:lnSpc>
            </a:pPr>
            <a:r>
              <a:rPr lang="en-US" b="true" sz="8669" spc="-416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Traction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285368" y="2464751"/>
            <a:ext cx="13838991" cy="448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On track to launch to 200 users in Q3 2026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952624" y="4929115"/>
            <a:ext cx="2397466" cy="288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55"/>
              </a:lnSpc>
            </a:pPr>
            <a:r>
              <a:rPr lang="en-US" b="true" sz="1753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 160 Interviews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542977" y="4476360"/>
            <a:ext cx="3731978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Early Revenue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542977" y="4976740"/>
            <a:ext cx="3032390" cy="935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2" indent="-194311" lvl="1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€420~ from Paid Events</a:t>
            </a:r>
          </a:p>
          <a:p>
            <a:pPr algn="l" marL="388622" indent="-194311" lvl="1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32~ Total Paying Attendees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455963" y="4924258"/>
            <a:ext cx="4158587" cy="1249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2" indent="-194311" lvl="1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150 Women Waitlist</a:t>
            </a:r>
          </a:p>
          <a:p>
            <a:pPr algn="l" marL="388622" indent="-194311" lvl="1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30k</a:t>
            </a:r>
            <a:r>
              <a:rPr lang="en-US" sz="18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Organic Views</a:t>
            </a:r>
          </a:p>
          <a:p>
            <a:pPr algn="l" marL="388622" indent="-194311" lvl="1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 University + Corporate Partnerships</a:t>
            </a:r>
          </a:p>
          <a:p>
            <a:pPr algn="l" marL="388622" indent="-194311" lvl="1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30 women piloting wave 1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493047" y="8724900"/>
            <a:ext cx="5620792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b="true" sz="1500" i="true">
                <a:solidFill>
                  <a:srgbClr val="C84530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rPr>
              <a:t>RUNNER-UP – IE VENTURE LAB (200+ STARTUPS)</a:t>
            </a:r>
          </a:p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b="true" sz="1500" i="true">
                <a:solidFill>
                  <a:srgbClr val="C84530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rPr>
              <a:t> 2ND PLACE – IE ENTREPRENEURSHIP SUMMIT (60 STARTUPS))</a:t>
            </a:r>
          </a:p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b="true" sz="1500" i="true">
                <a:solidFill>
                  <a:srgbClr val="C84530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rPr>
              <a:t>2ND PLACE - ESADE SHARK TANK (100+ STARTUPS)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317311" y="9357170"/>
            <a:ext cx="371960" cy="406160"/>
          </a:xfrm>
          <a:custGeom>
            <a:avLst/>
            <a:gdLst/>
            <a:ahLst/>
            <a:cxnLst/>
            <a:rect r="r" b="b" t="t" l="l"/>
            <a:pathLst>
              <a:path h="406160" w="371960">
                <a:moveTo>
                  <a:pt x="0" y="0"/>
                </a:moveTo>
                <a:lnTo>
                  <a:pt x="371960" y="0"/>
                </a:lnTo>
                <a:lnTo>
                  <a:pt x="371960" y="406159"/>
                </a:lnTo>
                <a:lnTo>
                  <a:pt x="0" y="406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88" t="-12028" r="-17075" b="-1202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084901" y="1699195"/>
            <a:ext cx="14118197" cy="448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101010"/>
                </a:solidFill>
                <a:latin typeface="Aileron"/>
                <a:ea typeface="Aileron"/>
                <a:cs typeface="Aileron"/>
                <a:sym typeface="Aileron"/>
              </a:rPr>
              <a:t>Four revenue streams. Subscription first, B2B as the multiplier, clinical partnerships as the moat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827453" y="719866"/>
            <a:ext cx="8633094" cy="106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16"/>
              </a:lnSpc>
            </a:pPr>
            <a:r>
              <a:rPr lang="en-US" b="true" sz="8669" spc="-416">
                <a:solidFill>
                  <a:srgbClr val="EB624A"/>
                </a:solidFill>
                <a:latin typeface="Aileron Bold"/>
                <a:ea typeface="Aileron Bold"/>
                <a:cs typeface="Aileron Bold"/>
                <a:sym typeface="Aileron Bold"/>
              </a:rPr>
              <a:t>Business Model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645979" y="9492870"/>
            <a:ext cx="1671332" cy="230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37"/>
              </a:lnSpc>
            </a:pPr>
            <a:r>
              <a:rPr lang="en-US" sz="2135" spc="271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NUTRISYNC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288104" y="2670859"/>
            <a:ext cx="7520214" cy="1933478"/>
            <a:chOff x="0" y="0"/>
            <a:chExt cx="1980633" cy="50922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80633" cy="509229"/>
            </a:xfrm>
            <a:custGeom>
              <a:avLst/>
              <a:gdLst/>
              <a:ahLst/>
              <a:cxnLst/>
              <a:rect r="r" b="b" t="t" l="l"/>
              <a:pathLst>
                <a:path h="509229" w="1980633">
                  <a:moveTo>
                    <a:pt x="40150" y="0"/>
                  </a:moveTo>
                  <a:lnTo>
                    <a:pt x="1940483" y="0"/>
                  </a:lnTo>
                  <a:cubicBezTo>
                    <a:pt x="1951131" y="0"/>
                    <a:pt x="1961343" y="4230"/>
                    <a:pt x="1968873" y="11760"/>
                  </a:cubicBezTo>
                  <a:cubicBezTo>
                    <a:pt x="1976403" y="19289"/>
                    <a:pt x="1980633" y="29501"/>
                    <a:pt x="1980633" y="40150"/>
                  </a:cubicBezTo>
                  <a:lnTo>
                    <a:pt x="1980633" y="469079"/>
                  </a:lnTo>
                  <a:cubicBezTo>
                    <a:pt x="1980633" y="491253"/>
                    <a:pt x="1962657" y="509229"/>
                    <a:pt x="1940483" y="509229"/>
                  </a:cubicBezTo>
                  <a:lnTo>
                    <a:pt x="40150" y="509229"/>
                  </a:lnTo>
                  <a:cubicBezTo>
                    <a:pt x="17976" y="509229"/>
                    <a:pt x="0" y="491253"/>
                    <a:pt x="0" y="469079"/>
                  </a:cubicBezTo>
                  <a:lnTo>
                    <a:pt x="0" y="40150"/>
                  </a:lnTo>
                  <a:cubicBezTo>
                    <a:pt x="0" y="17976"/>
                    <a:pt x="17976" y="0"/>
                    <a:pt x="40150" y="0"/>
                  </a:cubicBezTo>
                  <a:close/>
                </a:path>
              </a:pathLst>
            </a:custGeom>
            <a:solidFill>
              <a:srgbClr val="DDA34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980633" cy="547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83911" y="2670859"/>
            <a:ext cx="7462585" cy="1933478"/>
            <a:chOff x="0" y="0"/>
            <a:chExt cx="1965455" cy="50922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65455" cy="509229"/>
            </a:xfrm>
            <a:custGeom>
              <a:avLst/>
              <a:gdLst/>
              <a:ahLst/>
              <a:cxnLst/>
              <a:rect r="r" b="b" t="t" l="l"/>
              <a:pathLst>
                <a:path h="509229" w="1965455">
                  <a:moveTo>
                    <a:pt x="40460" y="0"/>
                  </a:moveTo>
                  <a:lnTo>
                    <a:pt x="1924995" y="0"/>
                  </a:lnTo>
                  <a:cubicBezTo>
                    <a:pt x="1935725" y="0"/>
                    <a:pt x="1946016" y="4263"/>
                    <a:pt x="1953604" y="11850"/>
                  </a:cubicBezTo>
                  <a:cubicBezTo>
                    <a:pt x="1961192" y="19438"/>
                    <a:pt x="1965455" y="29729"/>
                    <a:pt x="1965455" y="40460"/>
                  </a:cubicBezTo>
                  <a:lnTo>
                    <a:pt x="1965455" y="468769"/>
                  </a:lnTo>
                  <a:cubicBezTo>
                    <a:pt x="1965455" y="479500"/>
                    <a:pt x="1961192" y="489791"/>
                    <a:pt x="1953604" y="497378"/>
                  </a:cubicBezTo>
                  <a:cubicBezTo>
                    <a:pt x="1946016" y="504966"/>
                    <a:pt x="1935725" y="509229"/>
                    <a:pt x="1924995" y="509229"/>
                  </a:cubicBezTo>
                  <a:lnTo>
                    <a:pt x="40460" y="509229"/>
                  </a:lnTo>
                  <a:cubicBezTo>
                    <a:pt x="29729" y="509229"/>
                    <a:pt x="19438" y="504966"/>
                    <a:pt x="11850" y="497378"/>
                  </a:cubicBezTo>
                  <a:cubicBezTo>
                    <a:pt x="4263" y="489791"/>
                    <a:pt x="0" y="479500"/>
                    <a:pt x="0" y="468769"/>
                  </a:cubicBezTo>
                  <a:lnTo>
                    <a:pt x="0" y="40460"/>
                  </a:lnTo>
                  <a:cubicBezTo>
                    <a:pt x="0" y="29729"/>
                    <a:pt x="4263" y="19438"/>
                    <a:pt x="11850" y="11850"/>
                  </a:cubicBezTo>
                  <a:cubicBezTo>
                    <a:pt x="19438" y="4263"/>
                    <a:pt x="29729" y="0"/>
                    <a:pt x="40460" y="0"/>
                  </a:cubicBezTo>
                  <a:close/>
                </a:path>
              </a:pathLst>
            </a:custGeom>
            <a:solidFill>
              <a:srgbClr val="F4ECE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965455" cy="547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797576" y="3206172"/>
            <a:ext cx="2205144" cy="431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0"/>
              </a:lnSpc>
              <a:spcBef>
                <a:spcPct val="0"/>
              </a:spcBef>
            </a:pPr>
            <a:r>
              <a:rPr lang="en-US" sz="2514" spc="80">
                <a:solidFill>
                  <a:srgbClr val="C84530"/>
                </a:solidFill>
                <a:latin typeface="Aileron"/>
                <a:ea typeface="Aileron"/>
                <a:cs typeface="Aileron"/>
                <a:sym typeface="Aileron"/>
              </a:rPr>
              <a:t>€4.99</a:t>
            </a:r>
            <a:r>
              <a:rPr lang="en-US" sz="2514" spc="8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/mo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97576" y="2727260"/>
            <a:ext cx="3730986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B2C BASIC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97576" y="3669357"/>
            <a:ext cx="6897198" cy="620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0"/>
              </a:lnSpc>
              <a:spcBef>
                <a:spcPct val="0"/>
              </a:spcBef>
            </a:pPr>
            <a:r>
              <a:rPr lang="en-US" sz="1814" spc="5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Core subscription. Cycle aware nutrition + fitness plans. Penetration pricing to maximise Y1 user volume 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341503" y="2670859"/>
            <a:ext cx="7406671" cy="1933478"/>
            <a:chOff x="0" y="0"/>
            <a:chExt cx="1950728" cy="50922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50728" cy="509229"/>
            </a:xfrm>
            <a:custGeom>
              <a:avLst/>
              <a:gdLst/>
              <a:ahLst/>
              <a:cxnLst/>
              <a:rect r="r" b="b" t="t" l="l"/>
              <a:pathLst>
                <a:path h="509229" w="1950728">
                  <a:moveTo>
                    <a:pt x="40765" y="0"/>
                  </a:moveTo>
                  <a:lnTo>
                    <a:pt x="1909963" y="0"/>
                  </a:lnTo>
                  <a:cubicBezTo>
                    <a:pt x="1932477" y="0"/>
                    <a:pt x="1950728" y="18251"/>
                    <a:pt x="1950728" y="40765"/>
                  </a:cubicBezTo>
                  <a:lnTo>
                    <a:pt x="1950728" y="468464"/>
                  </a:lnTo>
                  <a:cubicBezTo>
                    <a:pt x="1950728" y="479275"/>
                    <a:pt x="1946433" y="489644"/>
                    <a:pt x="1938788" y="497289"/>
                  </a:cubicBezTo>
                  <a:cubicBezTo>
                    <a:pt x="1931143" y="504934"/>
                    <a:pt x="1920774" y="509229"/>
                    <a:pt x="1909963" y="509229"/>
                  </a:cubicBezTo>
                  <a:lnTo>
                    <a:pt x="40765" y="509229"/>
                  </a:lnTo>
                  <a:cubicBezTo>
                    <a:pt x="18251" y="509229"/>
                    <a:pt x="0" y="490978"/>
                    <a:pt x="0" y="468464"/>
                  </a:cubicBezTo>
                  <a:lnTo>
                    <a:pt x="0" y="40765"/>
                  </a:lnTo>
                  <a:cubicBezTo>
                    <a:pt x="0" y="29954"/>
                    <a:pt x="4295" y="19585"/>
                    <a:pt x="11940" y="11940"/>
                  </a:cubicBezTo>
                  <a:cubicBezTo>
                    <a:pt x="19585" y="4295"/>
                    <a:pt x="29954" y="0"/>
                    <a:pt x="40765" y="0"/>
                  </a:cubicBezTo>
                  <a:close/>
                </a:path>
              </a:pathLst>
            </a:custGeom>
            <a:solidFill>
              <a:srgbClr val="C6544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950728" cy="547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537310" y="2670859"/>
            <a:ext cx="7462585" cy="1933478"/>
            <a:chOff x="0" y="0"/>
            <a:chExt cx="1965455" cy="50922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965455" cy="509229"/>
            </a:xfrm>
            <a:custGeom>
              <a:avLst/>
              <a:gdLst/>
              <a:ahLst/>
              <a:cxnLst/>
              <a:rect r="r" b="b" t="t" l="l"/>
              <a:pathLst>
                <a:path h="509229" w="1965455">
                  <a:moveTo>
                    <a:pt x="40460" y="0"/>
                  </a:moveTo>
                  <a:lnTo>
                    <a:pt x="1924995" y="0"/>
                  </a:lnTo>
                  <a:cubicBezTo>
                    <a:pt x="1935725" y="0"/>
                    <a:pt x="1946016" y="4263"/>
                    <a:pt x="1953604" y="11850"/>
                  </a:cubicBezTo>
                  <a:cubicBezTo>
                    <a:pt x="1961192" y="19438"/>
                    <a:pt x="1965455" y="29729"/>
                    <a:pt x="1965455" y="40460"/>
                  </a:cubicBezTo>
                  <a:lnTo>
                    <a:pt x="1965455" y="468769"/>
                  </a:lnTo>
                  <a:cubicBezTo>
                    <a:pt x="1965455" y="479500"/>
                    <a:pt x="1961192" y="489791"/>
                    <a:pt x="1953604" y="497378"/>
                  </a:cubicBezTo>
                  <a:cubicBezTo>
                    <a:pt x="1946016" y="504966"/>
                    <a:pt x="1935725" y="509229"/>
                    <a:pt x="1924995" y="509229"/>
                  </a:cubicBezTo>
                  <a:lnTo>
                    <a:pt x="40460" y="509229"/>
                  </a:lnTo>
                  <a:cubicBezTo>
                    <a:pt x="29729" y="509229"/>
                    <a:pt x="19438" y="504966"/>
                    <a:pt x="11850" y="497378"/>
                  </a:cubicBezTo>
                  <a:cubicBezTo>
                    <a:pt x="4263" y="489791"/>
                    <a:pt x="0" y="479500"/>
                    <a:pt x="0" y="468769"/>
                  </a:cubicBezTo>
                  <a:lnTo>
                    <a:pt x="0" y="40460"/>
                  </a:lnTo>
                  <a:cubicBezTo>
                    <a:pt x="0" y="29729"/>
                    <a:pt x="4263" y="19438"/>
                    <a:pt x="11850" y="11850"/>
                  </a:cubicBezTo>
                  <a:cubicBezTo>
                    <a:pt x="19438" y="4263"/>
                    <a:pt x="29729" y="0"/>
                    <a:pt x="40460" y="0"/>
                  </a:cubicBezTo>
                  <a:close/>
                </a:path>
              </a:pathLst>
            </a:custGeom>
            <a:solidFill>
              <a:srgbClr val="F4ECE0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965455" cy="547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9850976" y="3206172"/>
            <a:ext cx="2205144" cy="431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0"/>
              </a:lnSpc>
              <a:spcBef>
                <a:spcPct val="0"/>
              </a:spcBef>
            </a:pPr>
            <a:r>
              <a:rPr lang="en-US" sz="2514" spc="80">
                <a:solidFill>
                  <a:srgbClr val="C84530"/>
                </a:solidFill>
                <a:latin typeface="Aileron"/>
                <a:ea typeface="Aileron"/>
                <a:cs typeface="Aileron"/>
                <a:sym typeface="Aileron"/>
              </a:rPr>
              <a:t>€12.99</a:t>
            </a:r>
            <a:r>
              <a:rPr lang="en-US" sz="2514" spc="8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/mo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850976" y="2727260"/>
            <a:ext cx="3730986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B2C PREMIUM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850976" y="3669357"/>
            <a:ext cx="6897198" cy="620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0"/>
              </a:lnSpc>
              <a:spcBef>
                <a:spcPct val="0"/>
              </a:spcBef>
            </a:pPr>
            <a:r>
              <a:rPr lang="en-US" sz="1814" spc="5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Launches month 13. AI personalised cycle plans + clinical consultation booking. 160% more revenue per user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560498" y="5680621"/>
            <a:ext cx="2205144" cy="431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0"/>
              </a:lnSpc>
              <a:spcBef>
                <a:spcPct val="0"/>
              </a:spcBef>
            </a:pPr>
            <a:r>
              <a:rPr lang="en-US" sz="2514" spc="8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€3.99</a:t>
            </a:r>
            <a:r>
              <a:rPr lang="en-US" sz="2514" spc="8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/mo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221156" y="5080800"/>
            <a:ext cx="2883827" cy="656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2"/>
              </a:lnSpc>
            </a:pPr>
            <a:r>
              <a:rPr lang="en-US" sz="2600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B2B CORPORATE WELLBEING 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9341503" y="4919624"/>
            <a:ext cx="7406671" cy="1933478"/>
            <a:chOff x="0" y="0"/>
            <a:chExt cx="1950728" cy="509229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950728" cy="509229"/>
            </a:xfrm>
            <a:custGeom>
              <a:avLst/>
              <a:gdLst/>
              <a:ahLst/>
              <a:cxnLst/>
              <a:rect r="r" b="b" t="t" l="l"/>
              <a:pathLst>
                <a:path h="509229" w="1950728">
                  <a:moveTo>
                    <a:pt x="40765" y="0"/>
                  </a:moveTo>
                  <a:lnTo>
                    <a:pt x="1909963" y="0"/>
                  </a:lnTo>
                  <a:cubicBezTo>
                    <a:pt x="1932477" y="0"/>
                    <a:pt x="1950728" y="18251"/>
                    <a:pt x="1950728" y="40765"/>
                  </a:cubicBezTo>
                  <a:lnTo>
                    <a:pt x="1950728" y="468464"/>
                  </a:lnTo>
                  <a:cubicBezTo>
                    <a:pt x="1950728" y="479275"/>
                    <a:pt x="1946433" y="489644"/>
                    <a:pt x="1938788" y="497289"/>
                  </a:cubicBezTo>
                  <a:cubicBezTo>
                    <a:pt x="1931143" y="504934"/>
                    <a:pt x="1920774" y="509229"/>
                    <a:pt x="1909963" y="509229"/>
                  </a:cubicBezTo>
                  <a:lnTo>
                    <a:pt x="40765" y="509229"/>
                  </a:lnTo>
                  <a:cubicBezTo>
                    <a:pt x="18251" y="509229"/>
                    <a:pt x="0" y="490978"/>
                    <a:pt x="0" y="468464"/>
                  </a:cubicBezTo>
                  <a:lnTo>
                    <a:pt x="0" y="40765"/>
                  </a:lnTo>
                  <a:cubicBezTo>
                    <a:pt x="0" y="29954"/>
                    <a:pt x="4295" y="19585"/>
                    <a:pt x="11940" y="11940"/>
                  </a:cubicBezTo>
                  <a:cubicBezTo>
                    <a:pt x="19585" y="4295"/>
                    <a:pt x="29954" y="0"/>
                    <a:pt x="40765" y="0"/>
                  </a:cubicBezTo>
                  <a:close/>
                </a:path>
              </a:pathLst>
            </a:custGeom>
            <a:solidFill>
              <a:srgbClr val="DDA34C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1950728" cy="547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537310" y="4919624"/>
            <a:ext cx="7462585" cy="1933478"/>
            <a:chOff x="0" y="0"/>
            <a:chExt cx="1965455" cy="509229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965455" cy="509229"/>
            </a:xfrm>
            <a:custGeom>
              <a:avLst/>
              <a:gdLst/>
              <a:ahLst/>
              <a:cxnLst/>
              <a:rect r="r" b="b" t="t" l="l"/>
              <a:pathLst>
                <a:path h="509229" w="1965455">
                  <a:moveTo>
                    <a:pt x="40460" y="0"/>
                  </a:moveTo>
                  <a:lnTo>
                    <a:pt x="1924995" y="0"/>
                  </a:lnTo>
                  <a:cubicBezTo>
                    <a:pt x="1935725" y="0"/>
                    <a:pt x="1946016" y="4263"/>
                    <a:pt x="1953604" y="11850"/>
                  </a:cubicBezTo>
                  <a:cubicBezTo>
                    <a:pt x="1961192" y="19438"/>
                    <a:pt x="1965455" y="29729"/>
                    <a:pt x="1965455" y="40460"/>
                  </a:cubicBezTo>
                  <a:lnTo>
                    <a:pt x="1965455" y="468769"/>
                  </a:lnTo>
                  <a:cubicBezTo>
                    <a:pt x="1965455" y="479500"/>
                    <a:pt x="1961192" y="489791"/>
                    <a:pt x="1953604" y="497378"/>
                  </a:cubicBezTo>
                  <a:cubicBezTo>
                    <a:pt x="1946016" y="504966"/>
                    <a:pt x="1935725" y="509229"/>
                    <a:pt x="1924995" y="509229"/>
                  </a:cubicBezTo>
                  <a:lnTo>
                    <a:pt x="40460" y="509229"/>
                  </a:lnTo>
                  <a:cubicBezTo>
                    <a:pt x="29729" y="509229"/>
                    <a:pt x="19438" y="504966"/>
                    <a:pt x="11850" y="497378"/>
                  </a:cubicBezTo>
                  <a:cubicBezTo>
                    <a:pt x="4263" y="489791"/>
                    <a:pt x="0" y="479500"/>
                    <a:pt x="0" y="468769"/>
                  </a:cubicBezTo>
                  <a:lnTo>
                    <a:pt x="0" y="40460"/>
                  </a:lnTo>
                  <a:cubicBezTo>
                    <a:pt x="0" y="29729"/>
                    <a:pt x="4263" y="19438"/>
                    <a:pt x="11850" y="11850"/>
                  </a:cubicBezTo>
                  <a:cubicBezTo>
                    <a:pt x="19438" y="4263"/>
                    <a:pt x="29729" y="0"/>
                    <a:pt x="40460" y="0"/>
                  </a:cubicBezTo>
                  <a:close/>
                </a:path>
              </a:pathLst>
            </a:custGeom>
            <a:solidFill>
              <a:srgbClr val="F4ECE0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1965455" cy="547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9850976" y="5454937"/>
            <a:ext cx="3193863" cy="431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0"/>
              </a:lnSpc>
              <a:spcBef>
                <a:spcPct val="0"/>
              </a:spcBef>
            </a:pPr>
            <a:r>
              <a:rPr lang="en-US" sz="2514" spc="80">
                <a:solidFill>
                  <a:srgbClr val="DDA34C"/>
                </a:solidFill>
                <a:latin typeface="Aileron"/>
                <a:ea typeface="Aileron"/>
                <a:cs typeface="Aileron"/>
                <a:sym typeface="Aileron"/>
              </a:rPr>
              <a:t>€500-8K</a:t>
            </a:r>
            <a:r>
              <a:rPr lang="en-US" sz="2514" spc="8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/source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850976" y="4976025"/>
            <a:ext cx="544781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CLINICAL + EVENTS + BRAND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850976" y="5918122"/>
            <a:ext cx="6897198" cy="620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0"/>
              </a:lnSpc>
              <a:spcBef>
                <a:spcPct val="0"/>
              </a:spcBef>
            </a:pPr>
            <a:r>
              <a:rPr lang="en-US" sz="1814" spc="5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Clinic referral fees, paid workshops/masterclasses, and founder brand partnerships as social audience scales 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001776" y="7105975"/>
            <a:ext cx="1323812" cy="1323812"/>
            <a:chOff x="0" y="0"/>
            <a:chExt cx="1765083" cy="1765083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1765083" cy="1765083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CE0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9517" lIns="59517" bIns="59517" rIns="59517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39" id="39"/>
            <p:cNvSpPr txBox="true"/>
            <p:nvPr/>
          </p:nvSpPr>
          <p:spPr>
            <a:xfrm rot="0">
              <a:off x="324024" y="231935"/>
              <a:ext cx="1117034" cy="6188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26"/>
                </a:lnSpc>
                <a:spcBef>
                  <a:spcPct val="0"/>
                </a:spcBef>
              </a:pPr>
              <a:r>
                <a:rPr lang="en-US" b="true" sz="2733" spc="-207">
                  <a:solidFill>
                    <a:srgbClr val="EB624A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€4.20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231137" y="813133"/>
              <a:ext cx="1302809" cy="6746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2"/>
                </a:lnSpc>
              </a:pPr>
              <a:r>
                <a:rPr lang="en-US" sz="1736" spc="-11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CAC</a:t>
              </a:r>
            </a:p>
            <a:p>
              <a:pPr algn="ctr">
                <a:lnSpc>
                  <a:spcPts val="1962"/>
                </a:lnSpc>
              </a:pPr>
              <a:r>
                <a:rPr lang="en-US" sz="1736" spc="-11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ORGANIC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0715447" y="7113351"/>
            <a:ext cx="1323812" cy="1309062"/>
            <a:chOff x="0" y="0"/>
            <a:chExt cx="1765083" cy="1745416"/>
          </a:xfrm>
        </p:grpSpPr>
        <p:grpSp>
          <p:nvGrpSpPr>
            <p:cNvPr name="Group 42" id="42"/>
            <p:cNvGrpSpPr/>
            <p:nvPr/>
          </p:nvGrpSpPr>
          <p:grpSpPr>
            <a:xfrm rot="0">
              <a:off x="0" y="0"/>
              <a:ext cx="1765083" cy="1745416"/>
              <a:chOff x="0" y="0"/>
              <a:chExt cx="812800" cy="803743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812800" cy="803743"/>
              </a:xfrm>
              <a:custGeom>
                <a:avLst/>
                <a:gdLst/>
                <a:ahLst/>
                <a:cxnLst/>
                <a:rect r="r" b="b" t="t" l="l"/>
                <a:pathLst>
                  <a:path h="803743" w="812800">
                    <a:moveTo>
                      <a:pt x="406400" y="0"/>
                    </a:moveTo>
                    <a:cubicBezTo>
                      <a:pt x="181951" y="0"/>
                      <a:pt x="0" y="179924"/>
                      <a:pt x="0" y="401872"/>
                    </a:cubicBezTo>
                    <a:cubicBezTo>
                      <a:pt x="0" y="623819"/>
                      <a:pt x="181951" y="803743"/>
                      <a:pt x="406400" y="803743"/>
                    </a:cubicBezTo>
                    <a:cubicBezTo>
                      <a:pt x="630849" y="803743"/>
                      <a:pt x="812800" y="623819"/>
                      <a:pt x="812800" y="401872"/>
                    </a:cubicBezTo>
                    <a:cubicBezTo>
                      <a:pt x="812800" y="179924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CE0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76200" y="37251"/>
                <a:ext cx="660400" cy="691141"/>
              </a:xfrm>
              <a:prstGeom prst="rect">
                <a:avLst/>
              </a:prstGeom>
            </p:spPr>
            <p:txBody>
              <a:bodyPr anchor="ctr" rtlCol="false" tIns="59517" lIns="59517" bIns="59517" rIns="59517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45" id="45"/>
            <p:cNvSpPr txBox="true"/>
            <p:nvPr/>
          </p:nvSpPr>
          <p:spPr>
            <a:xfrm rot="0">
              <a:off x="326815" y="231935"/>
              <a:ext cx="1117034" cy="6188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26"/>
                </a:lnSpc>
                <a:spcBef>
                  <a:spcPct val="0"/>
                </a:spcBef>
              </a:pPr>
              <a:r>
                <a:rPr lang="en-US" b="true" sz="2733" spc="-207">
                  <a:solidFill>
                    <a:srgbClr val="EB624A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88%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231137" y="813133"/>
              <a:ext cx="1302809" cy="65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2"/>
                </a:lnSpc>
              </a:pPr>
              <a:r>
                <a:rPr lang="en-US" sz="1736" spc="-11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GROSS</a:t>
              </a:r>
            </a:p>
            <a:p>
              <a:pPr algn="ctr">
                <a:lnSpc>
                  <a:spcPts val="1849"/>
                </a:lnSpc>
              </a:pPr>
              <a:r>
                <a:rPr lang="en-US" sz="1636" spc="-108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MARGIN Y3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5338843" y="7103082"/>
            <a:ext cx="1323812" cy="1329599"/>
            <a:chOff x="0" y="0"/>
            <a:chExt cx="1765083" cy="1772799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0" y="0"/>
              <a:ext cx="1765083" cy="1772799"/>
              <a:chOff x="0" y="0"/>
              <a:chExt cx="812800" cy="816353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812800" cy="816353"/>
              </a:xfrm>
              <a:custGeom>
                <a:avLst/>
                <a:gdLst/>
                <a:ahLst/>
                <a:cxnLst/>
                <a:rect r="r" b="b" t="t" l="l"/>
                <a:pathLst>
                  <a:path h="816353" w="812800">
                    <a:moveTo>
                      <a:pt x="406400" y="0"/>
                    </a:moveTo>
                    <a:cubicBezTo>
                      <a:pt x="181951" y="0"/>
                      <a:pt x="0" y="182747"/>
                      <a:pt x="0" y="408176"/>
                    </a:cubicBezTo>
                    <a:cubicBezTo>
                      <a:pt x="0" y="633606"/>
                      <a:pt x="181951" y="816353"/>
                      <a:pt x="406400" y="816353"/>
                    </a:cubicBezTo>
                    <a:cubicBezTo>
                      <a:pt x="630849" y="816353"/>
                      <a:pt x="812800" y="633606"/>
                      <a:pt x="812800" y="408176"/>
                    </a:cubicBezTo>
                    <a:cubicBezTo>
                      <a:pt x="812800" y="182747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CE0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76200" y="38433"/>
                <a:ext cx="660400" cy="701387"/>
              </a:xfrm>
              <a:prstGeom prst="rect">
                <a:avLst/>
              </a:prstGeom>
            </p:spPr>
            <p:txBody>
              <a:bodyPr anchor="ctr" rtlCol="false" tIns="59517" lIns="59517" bIns="59517" rIns="59517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51" id="51"/>
            <p:cNvSpPr txBox="true"/>
            <p:nvPr/>
          </p:nvSpPr>
          <p:spPr>
            <a:xfrm rot="0">
              <a:off x="231137" y="231935"/>
              <a:ext cx="1234019" cy="6188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26"/>
                </a:lnSpc>
                <a:spcBef>
                  <a:spcPct val="0"/>
                </a:spcBef>
              </a:pPr>
              <a:r>
                <a:rPr lang="en-US" b="true" sz="2733" spc="-207">
                  <a:solidFill>
                    <a:srgbClr val="EB624A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4.7mo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231137" y="813133"/>
              <a:ext cx="1302809" cy="6746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2"/>
                </a:lnSpc>
              </a:pPr>
              <a:r>
                <a:rPr lang="en-US" sz="1736" spc="-11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PAYBACK</a:t>
              </a:r>
            </a:p>
            <a:p>
              <a:pPr algn="ctr">
                <a:lnSpc>
                  <a:spcPts val="1962"/>
                </a:lnSpc>
              </a:pPr>
              <a:r>
                <a:rPr lang="en-US" sz="1736" spc="-11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PERIOD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288104" y="4919624"/>
            <a:ext cx="7406671" cy="1933478"/>
            <a:chOff x="0" y="0"/>
            <a:chExt cx="1950728" cy="509229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1950728" cy="509229"/>
            </a:xfrm>
            <a:custGeom>
              <a:avLst/>
              <a:gdLst/>
              <a:ahLst/>
              <a:cxnLst/>
              <a:rect r="r" b="b" t="t" l="l"/>
              <a:pathLst>
                <a:path h="509229" w="1950728">
                  <a:moveTo>
                    <a:pt x="40765" y="0"/>
                  </a:moveTo>
                  <a:lnTo>
                    <a:pt x="1909963" y="0"/>
                  </a:lnTo>
                  <a:cubicBezTo>
                    <a:pt x="1932477" y="0"/>
                    <a:pt x="1950728" y="18251"/>
                    <a:pt x="1950728" y="40765"/>
                  </a:cubicBezTo>
                  <a:lnTo>
                    <a:pt x="1950728" y="468464"/>
                  </a:lnTo>
                  <a:cubicBezTo>
                    <a:pt x="1950728" y="479275"/>
                    <a:pt x="1946433" y="489644"/>
                    <a:pt x="1938788" y="497289"/>
                  </a:cubicBezTo>
                  <a:cubicBezTo>
                    <a:pt x="1931143" y="504934"/>
                    <a:pt x="1920774" y="509229"/>
                    <a:pt x="1909963" y="509229"/>
                  </a:cubicBezTo>
                  <a:lnTo>
                    <a:pt x="40765" y="509229"/>
                  </a:lnTo>
                  <a:cubicBezTo>
                    <a:pt x="18251" y="509229"/>
                    <a:pt x="0" y="490978"/>
                    <a:pt x="0" y="468464"/>
                  </a:cubicBezTo>
                  <a:lnTo>
                    <a:pt x="0" y="40765"/>
                  </a:lnTo>
                  <a:cubicBezTo>
                    <a:pt x="0" y="29954"/>
                    <a:pt x="4295" y="19585"/>
                    <a:pt x="11940" y="11940"/>
                  </a:cubicBezTo>
                  <a:cubicBezTo>
                    <a:pt x="19585" y="4295"/>
                    <a:pt x="29954" y="0"/>
                    <a:pt x="40765" y="0"/>
                  </a:cubicBezTo>
                  <a:close/>
                </a:path>
              </a:pathLst>
            </a:custGeom>
            <a:solidFill>
              <a:srgbClr val="E1946C"/>
            </a:solid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38100"/>
              <a:ext cx="1950728" cy="547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483911" y="4919624"/>
            <a:ext cx="7462585" cy="1933478"/>
            <a:chOff x="0" y="0"/>
            <a:chExt cx="1965455" cy="509229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965455" cy="509229"/>
            </a:xfrm>
            <a:custGeom>
              <a:avLst/>
              <a:gdLst/>
              <a:ahLst/>
              <a:cxnLst/>
              <a:rect r="r" b="b" t="t" l="l"/>
              <a:pathLst>
                <a:path h="509229" w="1965455">
                  <a:moveTo>
                    <a:pt x="40460" y="0"/>
                  </a:moveTo>
                  <a:lnTo>
                    <a:pt x="1924995" y="0"/>
                  </a:lnTo>
                  <a:cubicBezTo>
                    <a:pt x="1935725" y="0"/>
                    <a:pt x="1946016" y="4263"/>
                    <a:pt x="1953604" y="11850"/>
                  </a:cubicBezTo>
                  <a:cubicBezTo>
                    <a:pt x="1961192" y="19438"/>
                    <a:pt x="1965455" y="29729"/>
                    <a:pt x="1965455" y="40460"/>
                  </a:cubicBezTo>
                  <a:lnTo>
                    <a:pt x="1965455" y="468769"/>
                  </a:lnTo>
                  <a:cubicBezTo>
                    <a:pt x="1965455" y="479500"/>
                    <a:pt x="1961192" y="489791"/>
                    <a:pt x="1953604" y="497378"/>
                  </a:cubicBezTo>
                  <a:cubicBezTo>
                    <a:pt x="1946016" y="504966"/>
                    <a:pt x="1935725" y="509229"/>
                    <a:pt x="1924995" y="509229"/>
                  </a:cubicBezTo>
                  <a:lnTo>
                    <a:pt x="40460" y="509229"/>
                  </a:lnTo>
                  <a:cubicBezTo>
                    <a:pt x="29729" y="509229"/>
                    <a:pt x="19438" y="504966"/>
                    <a:pt x="11850" y="497378"/>
                  </a:cubicBezTo>
                  <a:cubicBezTo>
                    <a:pt x="4263" y="489791"/>
                    <a:pt x="0" y="479500"/>
                    <a:pt x="0" y="468769"/>
                  </a:cubicBezTo>
                  <a:lnTo>
                    <a:pt x="0" y="40460"/>
                  </a:lnTo>
                  <a:cubicBezTo>
                    <a:pt x="0" y="29729"/>
                    <a:pt x="4263" y="19438"/>
                    <a:pt x="11850" y="11850"/>
                  </a:cubicBezTo>
                  <a:cubicBezTo>
                    <a:pt x="19438" y="4263"/>
                    <a:pt x="29729" y="0"/>
                    <a:pt x="40460" y="0"/>
                  </a:cubicBezTo>
                  <a:close/>
                </a:path>
              </a:pathLst>
            </a:custGeom>
            <a:solidFill>
              <a:srgbClr val="F4ECE0"/>
            </a:solid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38100"/>
              <a:ext cx="1965455" cy="5473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87"/>
                </a:lnSpc>
              </a:pPr>
            </a:p>
          </p:txBody>
        </p:sp>
      </p:grpSp>
      <p:sp>
        <p:nvSpPr>
          <p:cNvPr name="TextBox 59" id="59"/>
          <p:cNvSpPr txBox="true"/>
          <p:nvPr/>
        </p:nvSpPr>
        <p:spPr>
          <a:xfrm rot="0">
            <a:off x="1797576" y="5454937"/>
            <a:ext cx="2205144" cy="431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0"/>
              </a:lnSpc>
              <a:spcBef>
                <a:spcPct val="0"/>
              </a:spcBef>
            </a:pPr>
            <a:r>
              <a:rPr lang="en-US" sz="2514" spc="80">
                <a:solidFill>
                  <a:srgbClr val="E1946C"/>
                </a:solidFill>
                <a:latin typeface="Aileron"/>
                <a:ea typeface="Aileron"/>
                <a:cs typeface="Aileron"/>
                <a:sym typeface="Aileron"/>
              </a:rPr>
              <a:t>€3.99</a:t>
            </a:r>
            <a:r>
              <a:rPr lang="en-US" sz="2514" spc="8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/mo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797576" y="4976025"/>
            <a:ext cx="5590050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true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B2B CORPORATE WELLBEING 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797576" y="5918122"/>
            <a:ext cx="6897198" cy="620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0"/>
              </a:lnSpc>
              <a:spcBef>
                <a:spcPct val="0"/>
              </a:spcBef>
            </a:pPr>
            <a:r>
              <a:rPr lang="en-US" sz="1814" spc="5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Corporate wellness contracts. Warm leads active. Avg 150 employees = €5,985/yr per contract. Renews at €5.99. </a:t>
            </a:r>
          </a:p>
        </p:txBody>
      </p:sp>
      <p:grpSp>
        <p:nvGrpSpPr>
          <p:cNvPr name="Group 62" id="62"/>
          <p:cNvGrpSpPr/>
          <p:nvPr/>
        </p:nvGrpSpPr>
        <p:grpSpPr>
          <a:xfrm rot="0">
            <a:off x="3644940" y="7105975"/>
            <a:ext cx="1323812" cy="1323812"/>
            <a:chOff x="0" y="0"/>
            <a:chExt cx="1765083" cy="1765083"/>
          </a:xfrm>
        </p:grpSpPr>
        <p:grpSp>
          <p:nvGrpSpPr>
            <p:cNvPr name="Group 63" id="63"/>
            <p:cNvGrpSpPr/>
            <p:nvPr/>
          </p:nvGrpSpPr>
          <p:grpSpPr>
            <a:xfrm rot="0">
              <a:off x="0" y="0"/>
              <a:ext cx="1765083" cy="1765083"/>
              <a:chOff x="0" y="0"/>
              <a:chExt cx="812800" cy="812800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CE0"/>
              </a:solidFill>
            </p:spPr>
          </p:sp>
          <p:sp>
            <p:nvSpPr>
              <p:cNvPr name="TextBox 65" id="6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9517" lIns="59517" bIns="59517" rIns="59517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66" id="66"/>
            <p:cNvSpPr txBox="true"/>
            <p:nvPr/>
          </p:nvSpPr>
          <p:spPr>
            <a:xfrm rot="0">
              <a:off x="324024" y="231935"/>
              <a:ext cx="1117034" cy="6188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26"/>
                </a:lnSpc>
                <a:spcBef>
                  <a:spcPct val="0"/>
                </a:spcBef>
              </a:pPr>
              <a:r>
                <a:rPr lang="en-US" b="true" sz="2733" spc="-207">
                  <a:solidFill>
                    <a:srgbClr val="EB624A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2.85x</a:t>
              </a:r>
            </a:p>
          </p:txBody>
        </p:sp>
        <p:sp>
          <p:nvSpPr>
            <p:cNvPr name="TextBox 67" id="67"/>
            <p:cNvSpPr txBox="true"/>
            <p:nvPr/>
          </p:nvSpPr>
          <p:spPr>
            <a:xfrm rot="0">
              <a:off x="231137" y="813133"/>
              <a:ext cx="1302809" cy="6746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2"/>
                </a:lnSpc>
              </a:pPr>
              <a:r>
                <a:rPr lang="en-US" sz="1736" spc="-11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LTV:CAC</a:t>
              </a:r>
            </a:p>
            <a:p>
              <a:pPr algn="ctr">
                <a:lnSpc>
                  <a:spcPts val="1962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288104" y="7105975"/>
            <a:ext cx="1323812" cy="1323812"/>
            <a:chOff x="0" y="0"/>
            <a:chExt cx="1765083" cy="1765083"/>
          </a:xfrm>
        </p:grpSpPr>
        <p:grpSp>
          <p:nvGrpSpPr>
            <p:cNvPr name="Group 69" id="69"/>
            <p:cNvGrpSpPr/>
            <p:nvPr/>
          </p:nvGrpSpPr>
          <p:grpSpPr>
            <a:xfrm rot="0">
              <a:off x="0" y="0"/>
              <a:ext cx="1765083" cy="1765083"/>
              <a:chOff x="0" y="0"/>
              <a:chExt cx="812800" cy="812800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CE0"/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9517" lIns="59517" bIns="59517" rIns="59517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72" id="72"/>
            <p:cNvSpPr txBox="true"/>
            <p:nvPr/>
          </p:nvSpPr>
          <p:spPr>
            <a:xfrm rot="0">
              <a:off x="324024" y="231935"/>
              <a:ext cx="1117034" cy="6188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26"/>
                </a:lnSpc>
                <a:spcBef>
                  <a:spcPct val="0"/>
                </a:spcBef>
              </a:pPr>
              <a:r>
                <a:rPr lang="en-US" b="true" sz="2733" spc="-207">
                  <a:solidFill>
                    <a:srgbClr val="EB624A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13.6x</a:t>
              </a:r>
            </a:p>
          </p:txBody>
        </p:sp>
        <p:sp>
          <p:nvSpPr>
            <p:cNvPr name="TextBox 73" id="73"/>
            <p:cNvSpPr txBox="true"/>
            <p:nvPr/>
          </p:nvSpPr>
          <p:spPr>
            <a:xfrm rot="0">
              <a:off x="231137" y="813133"/>
              <a:ext cx="1302809" cy="6746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2"/>
                </a:lnSpc>
              </a:pPr>
              <a:r>
                <a:rPr lang="en-US" sz="1736" spc="-11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LTV:CAC</a:t>
              </a:r>
            </a:p>
            <a:p>
              <a:pPr algn="ctr">
                <a:lnSpc>
                  <a:spcPts val="1962"/>
                </a:lnSpc>
              </a:pPr>
              <a:r>
                <a:rPr lang="en-US" sz="1736" spc="-11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ORGANIC</a:t>
              </a: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8358611" y="7105975"/>
            <a:ext cx="1323812" cy="1323812"/>
            <a:chOff x="0" y="0"/>
            <a:chExt cx="1765083" cy="1765083"/>
          </a:xfrm>
        </p:grpSpPr>
        <p:grpSp>
          <p:nvGrpSpPr>
            <p:cNvPr name="Group 75" id="75"/>
            <p:cNvGrpSpPr/>
            <p:nvPr/>
          </p:nvGrpSpPr>
          <p:grpSpPr>
            <a:xfrm rot="0">
              <a:off x="0" y="0"/>
              <a:ext cx="1765083" cy="1765083"/>
              <a:chOff x="0" y="0"/>
              <a:chExt cx="812800" cy="812800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CE0"/>
              </a:solidFill>
            </p:spPr>
          </p:sp>
          <p:sp>
            <p:nvSpPr>
              <p:cNvPr name="TextBox 77" id="7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9517" lIns="59517" bIns="59517" rIns="59517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78" id="78"/>
            <p:cNvSpPr txBox="true"/>
            <p:nvPr/>
          </p:nvSpPr>
          <p:spPr>
            <a:xfrm rot="0">
              <a:off x="324024" y="231935"/>
              <a:ext cx="1117034" cy="6188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26"/>
                </a:lnSpc>
                <a:spcBef>
                  <a:spcPct val="0"/>
                </a:spcBef>
              </a:pPr>
              <a:r>
                <a:rPr lang="en-US" b="true" sz="2733" spc="-207">
                  <a:solidFill>
                    <a:srgbClr val="EB624A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€20</a:t>
              </a:r>
            </a:p>
          </p:txBody>
        </p:sp>
        <p:sp>
          <p:nvSpPr>
            <p:cNvPr name="TextBox 79" id="79"/>
            <p:cNvSpPr txBox="true"/>
            <p:nvPr/>
          </p:nvSpPr>
          <p:spPr>
            <a:xfrm rot="0">
              <a:off x="231137" y="813133"/>
              <a:ext cx="1302809" cy="6746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2"/>
                </a:lnSpc>
              </a:pPr>
              <a:r>
                <a:rPr lang="en-US" sz="1736" spc="-11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CAC</a:t>
              </a:r>
            </a:p>
            <a:p>
              <a:pPr algn="ctr">
                <a:lnSpc>
                  <a:spcPts val="1962"/>
                </a:lnSpc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0">
            <a:off x="13072283" y="7105975"/>
            <a:ext cx="1233537" cy="1323812"/>
            <a:chOff x="0" y="0"/>
            <a:chExt cx="1644715" cy="1765083"/>
          </a:xfrm>
        </p:grpSpPr>
        <p:grpSp>
          <p:nvGrpSpPr>
            <p:cNvPr name="Group 81" id="81"/>
            <p:cNvGrpSpPr/>
            <p:nvPr/>
          </p:nvGrpSpPr>
          <p:grpSpPr>
            <a:xfrm rot="0">
              <a:off x="0" y="0"/>
              <a:ext cx="1644715" cy="1765083"/>
              <a:chOff x="0" y="0"/>
              <a:chExt cx="812800" cy="872284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812800" cy="872284"/>
              </a:xfrm>
              <a:custGeom>
                <a:avLst/>
                <a:gdLst/>
                <a:ahLst/>
                <a:cxnLst/>
                <a:rect r="r" b="b" t="t" l="l"/>
                <a:pathLst>
                  <a:path h="872284" w="812800">
                    <a:moveTo>
                      <a:pt x="406400" y="0"/>
                    </a:moveTo>
                    <a:cubicBezTo>
                      <a:pt x="181951" y="0"/>
                      <a:pt x="0" y="195267"/>
                      <a:pt x="0" y="436142"/>
                    </a:cubicBezTo>
                    <a:cubicBezTo>
                      <a:pt x="0" y="677017"/>
                      <a:pt x="181951" y="872284"/>
                      <a:pt x="406400" y="872284"/>
                    </a:cubicBezTo>
                    <a:cubicBezTo>
                      <a:pt x="630849" y="872284"/>
                      <a:pt x="812800" y="677017"/>
                      <a:pt x="812800" y="436142"/>
                    </a:cubicBezTo>
                    <a:cubicBezTo>
                      <a:pt x="812800" y="195267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ECE0"/>
              </a:solidFill>
            </p:spPr>
          </p:sp>
          <p:sp>
            <p:nvSpPr>
              <p:cNvPr name="TextBox 83" id="83"/>
              <p:cNvSpPr txBox="true"/>
              <p:nvPr/>
            </p:nvSpPr>
            <p:spPr>
              <a:xfrm>
                <a:off x="76200" y="43677"/>
                <a:ext cx="660400" cy="746831"/>
              </a:xfrm>
              <a:prstGeom prst="rect">
                <a:avLst/>
              </a:prstGeom>
            </p:spPr>
            <p:txBody>
              <a:bodyPr anchor="ctr" rtlCol="false" tIns="59517" lIns="59517" bIns="59517" rIns="59517"/>
              <a:lstStyle/>
              <a:p>
                <a:pPr algn="ctr">
                  <a:lnSpc>
                    <a:spcPts val="3187"/>
                  </a:lnSpc>
                </a:pPr>
              </a:p>
            </p:txBody>
          </p:sp>
        </p:grpSp>
        <p:sp>
          <p:nvSpPr>
            <p:cNvPr name="TextBox 84" id="84"/>
            <p:cNvSpPr txBox="true"/>
            <p:nvPr/>
          </p:nvSpPr>
          <p:spPr>
            <a:xfrm rot="0">
              <a:off x="324382" y="230621"/>
              <a:ext cx="1040860" cy="5621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65"/>
                </a:lnSpc>
                <a:spcBef>
                  <a:spcPct val="0"/>
                </a:spcBef>
              </a:pPr>
              <a:r>
                <a:rPr lang="en-US" b="true" sz="2546" spc="-193">
                  <a:solidFill>
                    <a:srgbClr val="EB624A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1mo</a:t>
              </a:r>
            </a:p>
          </p:txBody>
        </p:sp>
        <p:sp>
          <p:nvSpPr>
            <p:cNvPr name="TextBox 85" id="85"/>
            <p:cNvSpPr txBox="true"/>
            <p:nvPr/>
          </p:nvSpPr>
          <p:spPr>
            <a:xfrm rot="0">
              <a:off x="0" y="767208"/>
              <a:ext cx="1644715" cy="7943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20"/>
                </a:lnSpc>
              </a:pPr>
              <a:r>
                <a:rPr lang="en-US" sz="1345" spc="-88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PAYBACK</a:t>
              </a:r>
            </a:p>
            <a:p>
              <a:pPr algn="ctr">
                <a:lnSpc>
                  <a:spcPts val="1625"/>
                </a:lnSpc>
              </a:pPr>
              <a:r>
                <a:rPr lang="en-US" sz="1438" spc="-94">
                  <a:solidFill>
                    <a:srgbClr val="000000"/>
                  </a:solidFill>
                  <a:latin typeface="Aileron"/>
                  <a:ea typeface="Aileron"/>
                  <a:cs typeface="Aileron"/>
                  <a:sym typeface="Aileron"/>
                </a:rPr>
                <a:t>PERIOD ORGANIC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DAHL-PehDWI</dc:identifier>
  <dcterms:modified xsi:type="dcterms:W3CDTF">2011-08-01T06:04:30Z</dcterms:modified>
  <cp:revision>1</cp:revision>
  <dc:title>NutriSync PPT June 2026</dc:title>
</cp:coreProperties>
</file>